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84" r:id="rId3"/>
    <p:sldId id="281" r:id="rId4"/>
    <p:sldId id="261" r:id="rId5"/>
    <p:sldId id="282" r:id="rId6"/>
    <p:sldId id="285" r:id="rId7"/>
    <p:sldId id="264" r:id="rId8"/>
    <p:sldId id="265" r:id="rId9"/>
    <p:sldId id="266" r:id="rId10"/>
    <p:sldId id="267" r:id="rId11"/>
    <p:sldId id="286" r:id="rId12"/>
    <p:sldId id="268" r:id="rId13"/>
    <p:sldId id="296" r:id="rId14"/>
    <p:sldId id="269" r:id="rId15"/>
    <p:sldId id="270" r:id="rId16"/>
    <p:sldId id="271" r:id="rId17"/>
    <p:sldId id="272" r:id="rId18"/>
    <p:sldId id="273" r:id="rId19"/>
    <p:sldId id="287" r:id="rId20"/>
    <p:sldId id="315" r:id="rId21"/>
    <p:sldId id="279" r:id="rId22"/>
    <p:sldId id="288" r:id="rId23"/>
    <p:sldId id="312" r:id="rId24"/>
    <p:sldId id="313" r:id="rId25"/>
    <p:sldId id="298" r:id="rId26"/>
    <p:sldId id="292" r:id="rId27"/>
    <p:sldId id="291" r:id="rId28"/>
    <p:sldId id="293" r:id="rId29"/>
    <p:sldId id="295" r:id="rId30"/>
    <p:sldId id="297" r:id="rId31"/>
    <p:sldId id="300" r:id="rId32"/>
    <p:sldId id="301" r:id="rId33"/>
    <p:sldId id="302" r:id="rId34"/>
    <p:sldId id="303" r:id="rId35"/>
    <p:sldId id="306" r:id="rId36"/>
    <p:sldId id="308" r:id="rId37"/>
    <p:sldId id="309" r:id="rId38"/>
    <p:sldId id="320" r:id="rId39"/>
    <p:sldId id="310" r:id="rId40"/>
    <p:sldId id="311" r:id="rId41"/>
    <p:sldId id="314" r:id="rId42"/>
    <p:sldId id="316" r:id="rId43"/>
    <p:sldId id="319" r:id="rId44"/>
    <p:sldId id="321" r:id="rId45"/>
    <p:sldId id="31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01A2FC1-DCBC-4304-848A-453C574C59B9}" type="datetimeFigureOut">
              <a:rPr lang="en-US" smtClean="0"/>
              <a:pPr/>
              <a:t>19-Oct-16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7D46F7-E072-405F-A0CD-E51F8666A8E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527626-52F1-4D23-B476-D6559ECF266C}" type="datetimeFigureOut">
              <a:rPr lang="en-US" smtClean="0"/>
              <a:pPr/>
              <a:t>19-Oct-16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CE2AA4-8DAB-4987-BD0A-41E319AD338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CE2AA4-8DAB-4987-BD0A-41E319AD338F}"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A8C02E-0F22-4531-B88F-997891D41928}" type="datetimeFigureOut">
              <a:rPr lang="en-US" smtClean="0"/>
              <a:pPr/>
              <a:t>19-Oct-16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C02E-0F22-4531-B88F-997891D41928}" type="datetimeFigureOut">
              <a:rPr lang="en-US" smtClean="0"/>
              <a:pPr/>
              <a:t>19-Oct-16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A8C02E-0F22-4531-B88F-997891D41928}" type="datetimeFigureOut">
              <a:rPr lang="en-US" smtClean="0"/>
              <a:pPr/>
              <a:t>19-Oct-16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A8C02E-0F22-4531-B88F-997891D41928}" type="datetimeFigureOut">
              <a:rPr lang="en-US" smtClean="0"/>
              <a:pPr/>
              <a:t>19-Oct-16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A8C02E-0F22-4531-B88F-997891D41928}" type="datetimeFigureOut">
              <a:rPr lang="en-US" smtClean="0"/>
              <a:pPr/>
              <a:t>19-Oct-16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A8C02E-0F22-4531-B88F-997891D41928}" type="datetimeFigureOut">
              <a:rPr lang="en-US" smtClean="0"/>
              <a:pPr/>
              <a:t>19-Oct-16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A8C02E-0F22-4531-B88F-997891D41928}" type="datetimeFigureOut">
              <a:rPr lang="en-US" smtClean="0"/>
              <a:pPr/>
              <a:t>19-Oct-16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C02E-0F22-4531-B88F-997891D41928}" type="datetimeFigureOut">
              <a:rPr lang="en-US" smtClean="0"/>
              <a:pPr/>
              <a:t>19-Oct-16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A8C02E-0F22-4531-B88F-997891D41928}" type="datetimeFigureOut">
              <a:rPr lang="en-US" smtClean="0"/>
              <a:pPr/>
              <a:t>19-Oct-16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C02E-0F22-4531-B88F-997891D41928}" type="datetimeFigureOut">
              <a:rPr lang="en-US" smtClean="0"/>
              <a:pPr/>
              <a:t>19-Oct-16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A8C02E-0F22-4531-B88F-997891D41928}" type="datetimeFigureOut">
              <a:rPr lang="en-US" smtClean="0"/>
              <a:pPr/>
              <a:t>19-Oct-16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53ADED-C9B3-4B70-8C7C-BA44267F94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A8C02E-0F22-4531-B88F-997891D41928}" type="datetimeFigureOut">
              <a:rPr lang="en-US" smtClean="0"/>
              <a:pPr/>
              <a:t>19-Oct-16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3ADED-C9B3-4B70-8C7C-BA44267F94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apla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omic Sans MS" pitchFamily="66" charset="0"/>
              </a:rPr>
              <a:t>Playing is Learning</a:t>
            </a:r>
            <a:endParaRPr lang="en-US" dirty="0">
              <a:latin typeface="Comic Sans MS" pitchFamily="66" charset="0"/>
            </a:endParaRPr>
          </a:p>
        </p:txBody>
      </p:sp>
      <p:sp>
        <p:nvSpPr>
          <p:cNvPr id="3" name="Subtitle 2"/>
          <p:cNvSpPr>
            <a:spLocks noGrp="1"/>
          </p:cNvSpPr>
          <p:nvPr>
            <p:ph type="subTitle" idx="1"/>
          </p:nvPr>
        </p:nvSpPr>
        <p:spPr/>
        <p:txBody>
          <a:bodyPr/>
          <a:lstStyle/>
          <a:p>
            <a:r>
              <a:rPr lang="en-US" dirty="0" smtClean="0">
                <a:latin typeface="Comic Sans MS" pitchFamily="66" charset="0"/>
              </a:rPr>
              <a:t>The Importance of Play in Preschool!</a:t>
            </a:r>
            <a:endParaRPr lang="en-US" dirty="0">
              <a:latin typeface="Comic Sans MS"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Children learn through Play</a:t>
            </a:r>
            <a:endParaRPr lang="en-US" dirty="0">
              <a:latin typeface="Comic Sans MS" pitchFamily="66" charset="0"/>
            </a:endParaRPr>
          </a:p>
        </p:txBody>
      </p:sp>
      <p:pic>
        <p:nvPicPr>
          <p:cNvPr id="5" name="Content Placeholder 4" descr="Image result for free preschool images 0f children playing and learning"/>
          <p:cNvPicPr>
            <a:picLocks noGrp="1"/>
          </p:cNvPicPr>
          <p:nvPr>
            <p:ph sz="half" idx="1"/>
          </p:nvPr>
        </p:nvPicPr>
        <p:blipFill>
          <a:blip r:embed="rId3" cstate="print"/>
          <a:srcRect/>
          <a:stretch>
            <a:fillRect/>
          </a:stretch>
        </p:blipFill>
        <p:spPr bwMode="auto">
          <a:xfrm>
            <a:off x="725716" y="1600200"/>
            <a:ext cx="3501568" cy="4525963"/>
          </a:xfrm>
          <a:prstGeom prst="rect">
            <a:avLst/>
          </a:prstGeom>
          <a:noFill/>
          <a:ln w="9525">
            <a:noFill/>
            <a:miter lim="800000"/>
            <a:headEnd/>
            <a:tailEnd/>
          </a:ln>
        </p:spPr>
      </p:pic>
      <p:pic>
        <p:nvPicPr>
          <p:cNvPr id="10" name="Content Placeholder 9" descr="thumb_DSC_0683_1024.jpg"/>
          <p:cNvPicPr>
            <a:picLocks noGrp="1" noChangeAspect="1"/>
          </p:cNvPicPr>
          <p:nvPr>
            <p:ph sz="half" idx="2"/>
          </p:nvPr>
        </p:nvPicPr>
        <p:blipFill>
          <a:blip r:embed="rId4" cstate="print"/>
          <a:srcRect l="16981" r="9434"/>
          <a:stretch>
            <a:fillRect/>
          </a:stretch>
        </p:blipFill>
        <p:spPr>
          <a:xfrm>
            <a:off x="4479541" y="1752600"/>
            <a:ext cx="4309288" cy="41910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Play is how children begin to understand their world</a:t>
            </a:r>
            <a:endParaRPr lang="en-US" dirty="0">
              <a:latin typeface="Comic Sans MS" pitchFamily="66" charset="0"/>
            </a:endParaRPr>
          </a:p>
        </p:txBody>
      </p:sp>
      <p:pic>
        <p:nvPicPr>
          <p:cNvPr id="5" name="Content Placeholder 3" descr="thumb_DSC_0373_1024.jpg"/>
          <p:cNvPicPr>
            <a:picLocks noGrp="1" noChangeAspect="1"/>
          </p:cNvPicPr>
          <p:nvPr>
            <p:ph sz="half" idx="1"/>
          </p:nvPr>
        </p:nvPicPr>
        <p:blipFill>
          <a:blip r:embed="rId2" cstate="print"/>
          <a:srcRect r="31007"/>
          <a:stretch>
            <a:fillRect/>
          </a:stretch>
        </p:blipFill>
        <p:spPr>
          <a:xfrm>
            <a:off x="457200" y="1920936"/>
            <a:ext cx="4261478" cy="4098864"/>
          </a:xfrm>
        </p:spPr>
      </p:pic>
      <p:pic>
        <p:nvPicPr>
          <p:cNvPr id="12" name="Content Placeholder 5" descr="thumb_DSC_0685_1024.jpg"/>
          <p:cNvPicPr>
            <a:picLocks noGrp="1" noChangeAspect="1"/>
          </p:cNvPicPr>
          <p:nvPr>
            <p:ph sz="half" idx="2"/>
          </p:nvPr>
        </p:nvPicPr>
        <p:blipFill>
          <a:blip r:embed="rId3" cstate="print"/>
          <a:srcRect l="19834" r="23186"/>
          <a:stretch>
            <a:fillRect/>
          </a:stretch>
        </p:blipFill>
        <p:spPr>
          <a:xfrm>
            <a:off x="4800600" y="1895444"/>
            <a:ext cx="3657600" cy="411629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It is the foundation for all learning for young children</a:t>
            </a:r>
            <a:endParaRPr lang="en-US" dirty="0">
              <a:latin typeface="Comic Sans MS" pitchFamily="66" charset="0"/>
            </a:endParaRPr>
          </a:p>
        </p:txBody>
      </p:sp>
      <p:pic>
        <p:nvPicPr>
          <p:cNvPr id="4" name="Content Placeholder 3" descr="thumb_DSC_0634_1024.jpg"/>
          <p:cNvPicPr>
            <a:picLocks noGrp="1" noChangeAspect="1"/>
          </p:cNvPicPr>
          <p:nvPr>
            <p:ph idx="1"/>
          </p:nvPr>
        </p:nvPicPr>
        <p:blipFill>
          <a:blip r:embed="rId2" cstate="print"/>
          <a:stretch>
            <a:fillRect/>
          </a:stretch>
        </p:blipFill>
        <p:spPr>
          <a:xfrm>
            <a:off x="1161856" y="1600200"/>
            <a:ext cx="6820288" cy="452596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Play is the tool children use to discover and learn</a:t>
            </a:r>
            <a:endParaRPr lang="en-US" dirty="0">
              <a:latin typeface="Comic Sans MS" pitchFamily="66" charset="0"/>
            </a:endParaRPr>
          </a:p>
        </p:txBody>
      </p:sp>
      <p:pic>
        <p:nvPicPr>
          <p:cNvPr id="5" name="Content Placeholder 4" descr="Image result for free images of outdoor play based learning in preschool"/>
          <p:cNvPicPr>
            <a:picLocks noGrp="1"/>
          </p:cNvPicPr>
          <p:nvPr>
            <p:ph sz="half" idx="1"/>
          </p:nvPr>
        </p:nvPicPr>
        <p:blipFill>
          <a:blip r:embed="rId2" cstate="print"/>
          <a:srcRect b="8929"/>
          <a:stretch>
            <a:fillRect/>
          </a:stretch>
        </p:blipFill>
        <p:spPr bwMode="auto">
          <a:xfrm>
            <a:off x="1066800" y="1905000"/>
            <a:ext cx="3352800" cy="4191000"/>
          </a:xfrm>
          <a:prstGeom prst="rect">
            <a:avLst/>
          </a:prstGeom>
          <a:noFill/>
          <a:ln w="9525">
            <a:noFill/>
            <a:miter lim="800000"/>
            <a:headEnd/>
            <a:tailEnd/>
          </a:ln>
        </p:spPr>
      </p:pic>
      <p:pic>
        <p:nvPicPr>
          <p:cNvPr id="6" name="Content Placeholder 5" descr="Image result for free images of outdoor play based learning in preschool"/>
          <p:cNvPicPr>
            <a:picLocks noGrp="1"/>
          </p:cNvPicPr>
          <p:nvPr>
            <p:ph sz="half" idx="2"/>
          </p:nvPr>
        </p:nvPicPr>
        <p:blipFill>
          <a:blip r:embed="rId3" cstate="print"/>
          <a:srcRect/>
          <a:stretch>
            <a:fillRect/>
          </a:stretch>
        </p:blipFill>
        <p:spPr bwMode="auto">
          <a:xfrm>
            <a:off x="4800600" y="1905000"/>
            <a:ext cx="3505200" cy="4191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 Definition of Play…</a:t>
            </a:r>
            <a:endParaRPr lang="en-US" dirty="0">
              <a:latin typeface="Comic Sans MS" pitchFamily="66"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Comic Sans MS" pitchFamily="66" charset="0"/>
              </a:rPr>
              <a:t>Light, brisk or changing movement (pretend you’re a butterfly)</a:t>
            </a:r>
          </a:p>
          <a:p>
            <a:r>
              <a:rPr lang="en-US" dirty="0" smtClean="0">
                <a:latin typeface="Comic Sans MS" pitchFamily="66" charset="0"/>
              </a:rPr>
              <a:t>To act or imitate the part of a person or character (play house)</a:t>
            </a:r>
          </a:p>
          <a:p>
            <a:r>
              <a:rPr lang="en-US" dirty="0" smtClean="0">
                <a:latin typeface="Comic Sans MS" pitchFamily="66" charset="0"/>
              </a:rPr>
              <a:t>To employ a piece of equipment (play with blocks)</a:t>
            </a:r>
          </a:p>
          <a:p>
            <a:r>
              <a:rPr lang="en-US" dirty="0" smtClean="0">
                <a:latin typeface="Comic Sans MS" pitchFamily="66" charset="0"/>
              </a:rPr>
              <a:t>Exercise or activity for amusement or recreation (play tag) fun or jest (peek-a-boo)</a:t>
            </a:r>
          </a:p>
          <a:p>
            <a:r>
              <a:rPr lang="en-US" dirty="0" smtClean="0">
                <a:latin typeface="Comic Sans MS" pitchFamily="66" charset="0"/>
              </a:rPr>
              <a:t>The action of a game (duck-duck-goose)</a:t>
            </a:r>
            <a:endParaRPr lang="en-US" dirty="0">
              <a:latin typeface="Comic Sans MS"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What is Play?</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Play is the foundation for all learning for young children, and giving them the </a:t>
            </a:r>
            <a:r>
              <a:rPr lang="en-US" u="sng" dirty="0" smtClean="0">
                <a:latin typeface="Comic Sans MS" pitchFamily="66" charset="0"/>
              </a:rPr>
              <a:t>time</a:t>
            </a:r>
            <a:r>
              <a:rPr lang="en-US" dirty="0" smtClean="0">
                <a:latin typeface="Comic Sans MS" pitchFamily="66" charset="0"/>
              </a:rPr>
              <a:t> and basic toys, provides them with a variety of valuable learning opportunities.</a:t>
            </a:r>
          </a:p>
          <a:p>
            <a:pPr>
              <a:buNone/>
            </a:pPr>
            <a:endParaRPr lang="en-US" dirty="0" smtClean="0">
              <a:latin typeface="Comic Sans MS" pitchFamily="66" charset="0"/>
            </a:endParaRPr>
          </a:p>
          <a:p>
            <a:endParaRPr lang="en-US" dirty="0">
              <a:latin typeface="Comic Sans MS" pitchFamily="66" charset="0"/>
            </a:endParaRPr>
          </a:p>
        </p:txBody>
      </p:sp>
      <p:pic>
        <p:nvPicPr>
          <p:cNvPr id="5" name="Picture 4" descr="Image result for free preschool images 0f children playing and learning"/>
          <p:cNvPicPr/>
          <p:nvPr/>
        </p:nvPicPr>
        <p:blipFill>
          <a:blip r:embed="rId2" cstate="print"/>
          <a:srcRect l="5963" t="5183" r="3440" b="6098"/>
          <a:stretch>
            <a:fillRect/>
          </a:stretch>
        </p:blipFill>
        <p:spPr bwMode="auto">
          <a:xfrm>
            <a:off x="5105400" y="3657600"/>
            <a:ext cx="3352800" cy="2590800"/>
          </a:xfrm>
          <a:prstGeom prst="rect">
            <a:avLst/>
          </a:prstGeom>
          <a:noFill/>
          <a:ln w="9525">
            <a:noFill/>
            <a:miter lim="800000"/>
            <a:headEnd/>
            <a:tailEnd/>
          </a:ln>
        </p:spPr>
      </p:pic>
      <p:pic>
        <p:nvPicPr>
          <p:cNvPr id="10" name="Picture 9" descr="Image result for free images of play based learning in preschool"/>
          <p:cNvPicPr/>
          <p:nvPr/>
        </p:nvPicPr>
        <p:blipFill>
          <a:blip r:embed="rId3" cstate="print"/>
          <a:srcRect/>
          <a:stretch>
            <a:fillRect/>
          </a:stretch>
        </p:blipFill>
        <p:spPr bwMode="auto">
          <a:xfrm>
            <a:off x="1371600" y="4114800"/>
            <a:ext cx="3200400" cy="208788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What is Play?</a:t>
            </a:r>
            <a:endParaRPr lang="en-US" dirty="0">
              <a:latin typeface="Comic Sans MS" pitchFamily="66" charset="0"/>
            </a:endParaRPr>
          </a:p>
        </p:txBody>
      </p:sp>
      <p:sp>
        <p:nvSpPr>
          <p:cNvPr id="3" name="Content Placeholder 2"/>
          <p:cNvSpPr>
            <a:spLocks noGrp="1"/>
          </p:cNvSpPr>
          <p:nvPr>
            <p:ph idx="1"/>
          </p:nvPr>
        </p:nvSpPr>
        <p:spPr/>
        <p:txBody>
          <a:bodyPr>
            <a:normAutofit lnSpcReduction="10000"/>
          </a:bodyPr>
          <a:lstStyle/>
          <a:p>
            <a:r>
              <a:rPr lang="en-US" dirty="0" smtClean="0">
                <a:latin typeface="Comic Sans MS" pitchFamily="66" charset="0"/>
              </a:rPr>
              <a:t>Play is how children begin to understand and process their world. </a:t>
            </a:r>
          </a:p>
          <a:p>
            <a:r>
              <a:rPr lang="en-US" dirty="0" smtClean="0">
                <a:latin typeface="Comic Sans MS" pitchFamily="66" charset="0"/>
              </a:rPr>
              <a:t>Children’s Play unlocks their creativity and imagination and develops                                         reading, thinking                                              and problem solving                                                     skills.</a:t>
            </a:r>
          </a:p>
          <a:p>
            <a:r>
              <a:rPr lang="en-US" dirty="0" smtClean="0">
                <a:latin typeface="Comic Sans MS" pitchFamily="66" charset="0"/>
              </a:rPr>
              <a:t>Children need time</a:t>
            </a:r>
          </a:p>
          <a:p>
            <a:pPr>
              <a:buNone/>
            </a:pPr>
            <a:r>
              <a:rPr lang="en-US" dirty="0" smtClean="0">
                <a:latin typeface="Comic Sans MS" pitchFamily="66" charset="0"/>
              </a:rPr>
              <a:t>   to play effectively.</a:t>
            </a:r>
          </a:p>
          <a:p>
            <a:endParaRPr lang="en-US" dirty="0">
              <a:latin typeface="Comic Sans MS" pitchFamily="66" charset="0"/>
            </a:endParaRPr>
          </a:p>
        </p:txBody>
      </p:sp>
      <p:pic>
        <p:nvPicPr>
          <p:cNvPr id="6" name="Picture 5" descr="Image result for free preschool images 0f children playing and learning"/>
          <p:cNvPicPr/>
          <p:nvPr/>
        </p:nvPicPr>
        <p:blipFill>
          <a:blip r:embed="rId2" cstate="print"/>
          <a:srcRect/>
          <a:stretch>
            <a:fillRect/>
          </a:stretch>
        </p:blipFill>
        <p:spPr bwMode="auto">
          <a:xfrm>
            <a:off x="4876800" y="3657600"/>
            <a:ext cx="3429000" cy="2286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Why it matters!</a:t>
            </a:r>
            <a:endParaRPr lang="en-US" dirty="0">
              <a:latin typeface="Comic Sans MS" pitchFamily="66" charset="0"/>
            </a:endParaRPr>
          </a:p>
        </p:txBody>
      </p:sp>
      <p:sp>
        <p:nvSpPr>
          <p:cNvPr id="9" name="Content Placeholder 8"/>
          <p:cNvSpPr>
            <a:spLocks noGrp="1"/>
          </p:cNvSpPr>
          <p:nvPr>
            <p:ph idx="1"/>
          </p:nvPr>
        </p:nvSpPr>
        <p:spPr/>
        <p:txBody>
          <a:bodyPr>
            <a:normAutofit/>
          </a:bodyPr>
          <a:lstStyle/>
          <a:p>
            <a:r>
              <a:rPr lang="en-US" sz="3000" dirty="0" smtClean="0">
                <a:latin typeface="Comic Sans MS" pitchFamily="66" charset="0"/>
              </a:rPr>
              <a:t>Children’s Play provides the ‘bedrock’ foundation for learning, and it further develops their motor skills.</a:t>
            </a:r>
          </a:p>
          <a:p>
            <a:r>
              <a:rPr lang="en-US" sz="3000" dirty="0" smtClean="0">
                <a:latin typeface="Comic Sans MS" pitchFamily="66" charset="0"/>
              </a:rPr>
              <a:t>Making use of both                                      playground and class-                                       room, encourages                                               children to develop                                                     their motor skills                                                        during free Play.                                            </a:t>
            </a:r>
          </a:p>
          <a:p>
            <a:pPr>
              <a:buNone/>
            </a:pPr>
            <a:endParaRPr lang="en-US" dirty="0"/>
          </a:p>
        </p:txBody>
      </p:sp>
      <p:pic>
        <p:nvPicPr>
          <p:cNvPr id="11" name="Picture 10" descr="Image result for free images of play based learning in preschool"/>
          <p:cNvPicPr/>
          <p:nvPr/>
        </p:nvPicPr>
        <p:blipFill>
          <a:blip r:embed="rId2" cstate="print"/>
          <a:srcRect/>
          <a:stretch>
            <a:fillRect/>
          </a:stretch>
        </p:blipFill>
        <p:spPr bwMode="auto">
          <a:xfrm>
            <a:off x="4724400" y="3124200"/>
            <a:ext cx="3886200" cy="28575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Why it matters!</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Play allows curiosity; investigating and discovering the ‘world’ around them.</a:t>
            </a:r>
          </a:p>
          <a:p>
            <a:r>
              <a:rPr lang="en-US" dirty="0" smtClean="0">
                <a:latin typeface="Comic Sans MS" pitchFamily="66" charset="0"/>
              </a:rPr>
              <a:t>Children use their senses: seeing, hearing, tasting,                                              smelling,                                                               and touching                                                            to accomplish                                                                    their tasks.</a:t>
            </a:r>
            <a:endParaRPr lang="en-US" dirty="0">
              <a:latin typeface="Comic Sans MS" pitchFamily="66" charset="0"/>
            </a:endParaRPr>
          </a:p>
        </p:txBody>
      </p:sp>
      <p:pic>
        <p:nvPicPr>
          <p:cNvPr id="4" name="Picture 3" descr="Image result for free images of play based learning in preschool"/>
          <p:cNvPicPr/>
          <p:nvPr/>
        </p:nvPicPr>
        <p:blipFill>
          <a:blip r:embed="rId2" cstate="print"/>
          <a:srcRect/>
          <a:stretch>
            <a:fillRect/>
          </a:stretch>
        </p:blipFill>
        <p:spPr bwMode="auto">
          <a:xfrm>
            <a:off x="4343400" y="3276600"/>
            <a:ext cx="3619500" cy="27146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Comic Sans MS" pitchFamily="66" charset="0"/>
              </a:rPr>
              <a:t>Why is Play so important &amp; what do Preschoolers learn when they play?</a:t>
            </a:r>
            <a:endParaRPr lang="en-US" sz="3600" dirty="0">
              <a:latin typeface="Comic Sans MS" pitchFamily="66" charset="0"/>
            </a:endParaRPr>
          </a:p>
        </p:txBody>
      </p:sp>
      <p:pic>
        <p:nvPicPr>
          <p:cNvPr id="4" name="Content Placeholder 3" descr="thumb_DSC_0632_1024 2.jpg"/>
          <p:cNvPicPr>
            <a:picLocks noGrp="1" noChangeAspect="1"/>
          </p:cNvPicPr>
          <p:nvPr>
            <p:ph idx="1"/>
          </p:nvPr>
        </p:nvPicPr>
        <p:blipFill>
          <a:blip r:embed="rId2" cstate="print"/>
          <a:stretch>
            <a:fillRect/>
          </a:stretch>
        </p:blipFill>
        <p:spPr>
          <a:xfrm>
            <a:off x="1161856" y="1600200"/>
            <a:ext cx="6820288" cy="45259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Play is work for Preschoolers</a:t>
            </a:r>
            <a:endParaRPr lang="en-US" dirty="0">
              <a:latin typeface="Comic Sans MS" pitchFamily="66" charset="0"/>
            </a:endParaRPr>
          </a:p>
        </p:txBody>
      </p:sp>
      <p:sp>
        <p:nvSpPr>
          <p:cNvPr id="9" name="Content Placeholder 8"/>
          <p:cNvSpPr>
            <a:spLocks noGrp="1"/>
          </p:cNvSpPr>
          <p:nvPr>
            <p:ph idx="1"/>
          </p:nvPr>
        </p:nvSpPr>
        <p:spPr/>
        <p:txBody>
          <a:bodyPr/>
          <a:lstStyle/>
          <a:p>
            <a:pPr>
              <a:buNone/>
            </a:pPr>
            <a:r>
              <a:rPr lang="en-US" dirty="0" smtClean="0">
                <a:latin typeface="Comic Sans MS" pitchFamily="66" charset="0"/>
              </a:rPr>
              <a:t>   Play is a very effective way of learning and can  be used in a way that children will learn in a fun-filled,                         joyful, atmosphere.</a:t>
            </a:r>
            <a:endParaRPr lang="en-US" dirty="0"/>
          </a:p>
        </p:txBody>
      </p:sp>
      <p:pic>
        <p:nvPicPr>
          <p:cNvPr id="11" name="Picture 10" descr="Image result for free preschool images 0f children playing and learning"/>
          <p:cNvPicPr/>
          <p:nvPr/>
        </p:nvPicPr>
        <p:blipFill>
          <a:blip r:embed="rId2" cstate="print"/>
          <a:srcRect/>
          <a:stretch>
            <a:fillRect/>
          </a:stretch>
        </p:blipFill>
        <p:spPr bwMode="auto">
          <a:xfrm>
            <a:off x="1066800" y="3657600"/>
            <a:ext cx="3886200" cy="2362200"/>
          </a:xfrm>
          <a:prstGeom prst="rect">
            <a:avLst/>
          </a:prstGeom>
          <a:noFill/>
          <a:ln w="9525">
            <a:noFill/>
            <a:miter lim="800000"/>
            <a:headEnd/>
            <a:tailEnd/>
          </a:ln>
        </p:spPr>
      </p:pic>
      <p:pic>
        <p:nvPicPr>
          <p:cNvPr id="12" name="Picture 11" descr="Image result for play based learning in kindergarten"/>
          <p:cNvPicPr/>
          <p:nvPr/>
        </p:nvPicPr>
        <p:blipFill>
          <a:blip r:embed="rId3" cstate="print"/>
          <a:srcRect/>
          <a:stretch>
            <a:fillRect/>
          </a:stretch>
        </p:blipFill>
        <p:spPr bwMode="auto">
          <a:xfrm>
            <a:off x="5715000" y="2590800"/>
            <a:ext cx="2590800" cy="3429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latin typeface="Comic Sans MS" pitchFamily="66" charset="0"/>
              </a:rPr>
              <a:t>The Teacher’s </a:t>
            </a:r>
            <a:r>
              <a:rPr lang="en-US" dirty="0" smtClean="0">
                <a:latin typeface="Comic Sans MS" pitchFamily="66" charset="0"/>
              </a:rPr>
              <a:t>role</a:t>
            </a:r>
            <a:endParaRPr lang="en-US" dirty="0">
              <a:latin typeface="Comic Sans MS" pitchFamily="66"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Comic Sans MS" pitchFamily="66" charset="0"/>
              </a:rPr>
              <a:t>The preschool teacher’s role in the development of Play is critical</a:t>
            </a:r>
          </a:p>
          <a:p>
            <a:r>
              <a:rPr lang="en-US" dirty="0" smtClean="0">
                <a:latin typeface="Comic Sans MS" pitchFamily="66" charset="0"/>
              </a:rPr>
              <a:t>Opportunities for daily Play build social, emotional, physical and cognitive strength</a:t>
            </a:r>
          </a:p>
          <a:p>
            <a:r>
              <a:rPr lang="en-US" dirty="0" smtClean="0">
                <a:latin typeface="Comic Sans MS" pitchFamily="66" charset="0"/>
              </a:rPr>
              <a:t>Play is linked to growth in memory, self-regulation, language and symbol recognition, as well as increased literacy skills and other areas of academic learning</a:t>
            </a:r>
          </a:p>
          <a:p>
            <a:r>
              <a:rPr lang="en-US" dirty="0" smtClean="0">
                <a:latin typeface="Comic Sans MS" pitchFamily="66" charset="0"/>
              </a:rPr>
              <a:t>Ensure that children have many times of varied </a:t>
            </a:r>
            <a:r>
              <a:rPr lang="en-US" dirty="0" smtClean="0">
                <a:latin typeface="Comic Sans MS" pitchFamily="66" charset="0"/>
              </a:rPr>
              <a:t>Play </a:t>
            </a:r>
            <a:r>
              <a:rPr lang="en-US" dirty="0" smtClean="0">
                <a:latin typeface="Comic Sans MS" pitchFamily="66" charset="0"/>
              </a:rPr>
              <a:t>during the day: non-structured and structured</a:t>
            </a:r>
            <a:endParaRPr lang="en-US" dirty="0">
              <a:latin typeface="Comic Sans MS" pitchFamily="66"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Types of Play!</a:t>
            </a:r>
            <a:endParaRPr lang="en-US" dirty="0">
              <a:latin typeface="Comic Sans MS" pitchFamily="66" charset="0"/>
            </a:endParaRPr>
          </a:p>
        </p:txBody>
      </p:sp>
      <p:pic>
        <p:nvPicPr>
          <p:cNvPr id="6" name="Content Placeholder 5" descr="thumb_DSC_0688_1024.jpg"/>
          <p:cNvPicPr>
            <a:picLocks noGrp="1" noChangeAspect="1"/>
          </p:cNvPicPr>
          <p:nvPr>
            <p:ph idx="1"/>
          </p:nvPr>
        </p:nvPicPr>
        <p:blipFill>
          <a:blip r:embed="rId2" cstate="print"/>
          <a:stretch>
            <a:fillRect/>
          </a:stretch>
        </p:blipFill>
        <p:spPr>
          <a:xfrm>
            <a:off x="1161856" y="1600200"/>
            <a:ext cx="6820288" cy="45259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Language and Vocabulary Development </a:t>
            </a:r>
            <a:endParaRPr lang="en-US" dirty="0">
              <a:latin typeface="Comic Sans MS" pitchFamily="66" charset="0"/>
            </a:endParaRPr>
          </a:p>
        </p:txBody>
      </p:sp>
      <p:sp>
        <p:nvSpPr>
          <p:cNvPr id="7" name="Content Placeholder 6"/>
          <p:cNvSpPr>
            <a:spLocks noGrp="1"/>
          </p:cNvSpPr>
          <p:nvPr>
            <p:ph idx="1"/>
          </p:nvPr>
        </p:nvSpPr>
        <p:spPr/>
        <p:txBody>
          <a:bodyPr/>
          <a:lstStyle/>
          <a:p>
            <a:pPr>
              <a:buNone/>
            </a:pPr>
            <a:r>
              <a:rPr lang="en-US" dirty="0" smtClean="0">
                <a:latin typeface="Comic Sans MS" pitchFamily="66" charset="0"/>
              </a:rPr>
              <a:t>  When playing with other children, vocabulary and language skills are fostered. Children will listen and learn the language they hear without even realizing. They learn                             to use language to                                     communicate                                                                    meaning as well as                                                     picking up new words. </a:t>
            </a:r>
            <a:endParaRPr lang="en-US" dirty="0">
              <a:latin typeface="Comic Sans MS" pitchFamily="66" charset="0"/>
            </a:endParaRPr>
          </a:p>
        </p:txBody>
      </p:sp>
      <p:pic>
        <p:nvPicPr>
          <p:cNvPr id="8" name="Picture 7" descr="Image result for free preschool images 0f children playing and learning"/>
          <p:cNvPicPr/>
          <p:nvPr/>
        </p:nvPicPr>
        <p:blipFill>
          <a:blip r:embed="rId2" cstate="print"/>
          <a:srcRect/>
          <a:stretch>
            <a:fillRect/>
          </a:stretch>
        </p:blipFill>
        <p:spPr bwMode="auto">
          <a:xfrm>
            <a:off x="4953000" y="3581400"/>
            <a:ext cx="3505200" cy="248194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Language Development</a:t>
            </a:r>
            <a:endParaRPr lang="en-US" dirty="0">
              <a:latin typeface="Comic Sans MS" pitchFamily="66" charset="0"/>
            </a:endParaRPr>
          </a:p>
        </p:txBody>
      </p:sp>
      <p:sp>
        <p:nvSpPr>
          <p:cNvPr id="3" name="Content Placeholder 2"/>
          <p:cNvSpPr>
            <a:spLocks noGrp="1"/>
          </p:cNvSpPr>
          <p:nvPr>
            <p:ph idx="1"/>
          </p:nvPr>
        </p:nvSpPr>
        <p:spPr/>
        <p:txBody>
          <a:bodyPr>
            <a:normAutofit/>
          </a:bodyPr>
          <a:lstStyle/>
          <a:p>
            <a:pPr>
              <a:buNone/>
            </a:pPr>
            <a:r>
              <a:rPr lang="en-US" dirty="0" smtClean="0">
                <a:latin typeface="Comic Sans MS" pitchFamily="66" charset="0"/>
              </a:rPr>
              <a:t>   Playing with toys: cars, trucks and trains as well as animals provides many new vocabulary words as children learn the names of each, what they do, what they eat or where you can find them.</a:t>
            </a:r>
            <a:endParaRPr lang="en-US" dirty="0">
              <a:latin typeface="Comic Sans MS" pitchFamily="66" charset="0"/>
            </a:endParaRPr>
          </a:p>
        </p:txBody>
      </p:sp>
      <p:pic>
        <p:nvPicPr>
          <p:cNvPr id="4" name="Picture 3" descr="Image result for free images of preschool children playing with blocks and cars and toys"/>
          <p:cNvPicPr/>
          <p:nvPr/>
        </p:nvPicPr>
        <p:blipFill>
          <a:blip r:embed="rId2" cstate="print"/>
          <a:srcRect/>
          <a:stretch>
            <a:fillRect/>
          </a:stretch>
        </p:blipFill>
        <p:spPr bwMode="auto">
          <a:xfrm>
            <a:off x="4495800" y="4267200"/>
            <a:ext cx="3657600" cy="1893318"/>
          </a:xfrm>
          <a:prstGeom prst="rect">
            <a:avLst/>
          </a:prstGeom>
          <a:noFill/>
          <a:ln w="9525">
            <a:noFill/>
            <a:miter lim="800000"/>
            <a:headEnd/>
            <a:tailEnd/>
          </a:ln>
        </p:spPr>
      </p:pic>
      <p:pic>
        <p:nvPicPr>
          <p:cNvPr id="5" name="Picture 4" descr="Image result for free images of preschool children playing with cars, blocks and farm animals"/>
          <p:cNvPicPr/>
          <p:nvPr/>
        </p:nvPicPr>
        <p:blipFill>
          <a:blip r:embed="rId3" cstate="print"/>
          <a:srcRect t="56183" b="7601"/>
          <a:stretch>
            <a:fillRect/>
          </a:stretch>
        </p:blipFill>
        <p:spPr bwMode="auto">
          <a:xfrm>
            <a:off x="1143000" y="4267200"/>
            <a:ext cx="3048000" cy="1905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Language Development</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Playing with a dollhouse and dolls allows children to re-enact what happens in everyday life, using words and phrases they hear.</a:t>
            </a:r>
          </a:p>
          <a:p>
            <a:pPr>
              <a:buNone/>
            </a:pPr>
            <a:r>
              <a:rPr lang="en-US" dirty="0" smtClean="0">
                <a:latin typeface="Comic Sans MS" pitchFamily="66" charset="0"/>
              </a:rPr>
              <a:t>   Encourage children                                            in verbal and                                                  socialization                                          skills during play. </a:t>
            </a:r>
            <a:endParaRPr lang="en-US" dirty="0">
              <a:latin typeface="Comic Sans MS" pitchFamily="66" charset="0"/>
            </a:endParaRPr>
          </a:p>
        </p:txBody>
      </p:sp>
      <p:pic>
        <p:nvPicPr>
          <p:cNvPr id="4" name="Picture 3" descr="Image result for free images of children playing with dolls and dollhouses"/>
          <p:cNvPicPr/>
          <p:nvPr/>
        </p:nvPicPr>
        <p:blipFill>
          <a:blip r:embed="rId2" cstate="print"/>
          <a:srcRect/>
          <a:stretch>
            <a:fillRect/>
          </a:stretch>
        </p:blipFill>
        <p:spPr bwMode="auto">
          <a:xfrm>
            <a:off x="4724400" y="3581400"/>
            <a:ext cx="3276600" cy="2438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mic Sans MS" pitchFamily="66" charset="0"/>
              </a:rPr>
              <a:t>Fantasy and Imagination</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Fantasy-directed play with dressing up in costumes, assuming ‘character’ roles  and pretending to take on the role of adults, develops  social skills.</a:t>
            </a:r>
            <a:endParaRPr lang="en-US" dirty="0">
              <a:latin typeface="Comic Sans MS" pitchFamily="66" charset="0"/>
            </a:endParaRPr>
          </a:p>
        </p:txBody>
      </p:sp>
      <p:pic>
        <p:nvPicPr>
          <p:cNvPr id="5" name="Content Placeholder 3" descr="DSC_0023.jpg"/>
          <p:cNvPicPr>
            <a:picLocks noChangeAspect="1"/>
          </p:cNvPicPr>
          <p:nvPr/>
        </p:nvPicPr>
        <p:blipFill>
          <a:blip r:embed="rId2" cstate="print"/>
          <a:srcRect l="9744" t="10102" r="19808"/>
          <a:stretch>
            <a:fillRect/>
          </a:stretch>
        </p:blipFill>
        <p:spPr>
          <a:xfrm>
            <a:off x="4343400" y="4047445"/>
            <a:ext cx="2237211" cy="1896155"/>
          </a:xfrm>
          <a:prstGeom prst="rect">
            <a:avLst/>
          </a:prstGeom>
        </p:spPr>
      </p:pic>
      <p:pic>
        <p:nvPicPr>
          <p:cNvPr id="6" name="Content Placeholder 3" descr="Image result for free images of children dressing up to play"/>
          <p:cNvPicPr>
            <a:picLocks/>
          </p:cNvPicPr>
          <p:nvPr/>
        </p:nvPicPr>
        <p:blipFill>
          <a:blip r:embed="rId3" cstate="print"/>
          <a:srcRect/>
          <a:stretch>
            <a:fillRect/>
          </a:stretch>
        </p:blipFill>
        <p:spPr bwMode="auto">
          <a:xfrm>
            <a:off x="914400" y="3962400"/>
            <a:ext cx="3200400" cy="2057400"/>
          </a:xfrm>
          <a:prstGeom prst="rect">
            <a:avLst/>
          </a:prstGeom>
          <a:noFill/>
          <a:ln w="9525">
            <a:noFill/>
            <a:miter lim="800000"/>
            <a:headEnd/>
            <a:tailEnd/>
          </a:ln>
        </p:spPr>
      </p:pic>
      <p:pic>
        <p:nvPicPr>
          <p:cNvPr id="7" name="Picture 6" descr="\\acedbn-srv-01\Shared\Marketing\Design\Images\Feb 2015\Curriculum\Gordon and Dawn\shutterstock_70290907.jpg"/>
          <p:cNvPicPr/>
          <p:nvPr/>
        </p:nvPicPr>
        <p:blipFill>
          <a:blip r:embed="rId4" cstate="print"/>
          <a:srcRect/>
          <a:stretch>
            <a:fillRect/>
          </a:stretch>
        </p:blipFill>
        <p:spPr bwMode="auto">
          <a:xfrm>
            <a:off x="6553200" y="3276600"/>
            <a:ext cx="1905000" cy="27432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Drama and Fantasy</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Using props, hats, clothes and toys to represent characters in stories,  and creating imaginary settings is a great outlet for children. </a:t>
            </a:r>
            <a:endParaRPr lang="en-US" dirty="0">
              <a:latin typeface="Comic Sans MS" pitchFamily="66" charset="0"/>
            </a:endParaRPr>
          </a:p>
        </p:txBody>
      </p:sp>
      <p:pic>
        <p:nvPicPr>
          <p:cNvPr id="5" name="Content Placeholder 5" descr="DSC_0030.JPG"/>
          <p:cNvPicPr>
            <a:picLocks noChangeAspect="1"/>
          </p:cNvPicPr>
          <p:nvPr/>
        </p:nvPicPr>
        <p:blipFill>
          <a:blip r:embed="rId2" cstate="print"/>
          <a:srcRect l="6151" r="20042"/>
          <a:stretch>
            <a:fillRect/>
          </a:stretch>
        </p:blipFill>
        <p:spPr>
          <a:xfrm>
            <a:off x="4953000" y="3276600"/>
            <a:ext cx="3081910" cy="2773363"/>
          </a:xfrm>
          <a:prstGeom prst="rect">
            <a:avLst/>
          </a:prstGeom>
        </p:spPr>
      </p:pic>
      <p:pic>
        <p:nvPicPr>
          <p:cNvPr id="6" name="Content Placeholder 3" descr="DSCF8377.JPG"/>
          <p:cNvPicPr>
            <a:picLocks noChangeAspect="1"/>
          </p:cNvPicPr>
          <p:nvPr/>
        </p:nvPicPr>
        <p:blipFill>
          <a:blip r:embed="rId3" cstate="print"/>
          <a:srcRect l="15907" t="10102" r="37373" b="50583"/>
          <a:stretch>
            <a:fillRect/>
          </a:stretch>
        </p:blipFill>
        <p:spPr>
          <a:xfrm>
            <a:off x="1102254" y="3810000"/>
            <a:ext cx="3622146" cy="2286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Play and Creativity</a:t>
            </a:r>
            <a:endParaRPr lang="en-US" dirty="0">
              <a:latin typeface="Comic Sans MS" pitchFamily="66" charset="0"/>
            </a:endParaRPr>
          </a:p>
        </p:txBody>
      </p:sp>
      <p:sp>
        <p:nvSpPr>
          <p:cNvPr id="5" name="Content Placeholder 4"/>
          <p:cNvSpPr>
            <a:spLocks noGrp="1"/>
          </p:cNvSpPr>
          <p:nvPr>
            <p:ph idx="1"/>
          </p:nvPr>
        </p:nvSpPr>
        <p:spPr/>
        <p:txBody>
          <a:bodyPr/>
          <a:lstStyle/>
          <a:p>
            <a:pPr>
              <a:buNone/>
            </a:pPr>
            <a:r>
              <a:rPr lang="en-US" dirty="0" smtClean="0">
                <a:latin typeface="Comic Sans MS" pitchFamily="66" charset="0"/>
              </a:rPr>
              <a:t>   Provide children with a variety of craft supplies, such as markers, crayons, scraps of fabric &amp; paper, empty boxes, glue, buttons,                                scissors, stickers,                            small plastic bottle                             tops &amp; paint; Allow                           them freedom to                               experiment &amp; Play!</a:t>
            </a:r>
            <a:endParaRPr lang="en-US" dirty="0">
              <a:latin typeface="Comic Sans MS" pitchFamily="66" charset="0"/>
            </a:endParaRPr>
          </a:p>
        </p:txBody>
      </p:sp>
      <p:pic>
        <p:nvPicPr>
          <p:cNvPr id="6" name="Content Placeholder 5" descr="thumb_DSC_0708_1024.jpg"/>
          <p:cNvPicPr>
            <a:picLocks noChangeAspect="1"/>
          </p:cNvPicPr>
          <p:nvPr/>
        </p:nvPicPr>
        <p:blipFill>
          <a:blip r:embed="rId2" cstate="print"/>
          <a:srcRect t="6734" r="19834" b="10768"/>
          <a:stretch>
            <a:fillRect/>
          </a:stretch>
        </p:blipFill>
        <p:spPr>
          <a:xfrm>
            <a:off x="4740594" y="3200400"/>
            <a:ext cx="3793806" cy="2590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Creativity and Play</a:t>
            </a:r>
            <a:endParaRPr lang="en-US" dirty="0">
              <a:latin typeface="Comic Sans MS" pitchFamily="66" charset="0"/>
            </a:endParaRPr>
          </a:p>
        </p:txBody>
      </p:sp>
      <p:sp>
        <p:nvSpPr>
          <p:cNvPr id="3" name="Content Placeholder 2"/>
          <p:cNvSpPr>
            <a:spLocks noGrp="1"/>
          </p:cNvSpPr>
          <p:nvPr>
            <p:ph idx="1"/>
          </p:nvPr>
        </p:nvSpPr>
        <p:spPr/>
        <p:txBody>
          <a:bodyPr>
            <a:normAutofit/>
          </a:bodyPr>
          <a:lstStyle/>
          <a:p>
            <a:r>
              <a:rPr lang="en-US" dirty="0" smtClean="0">
                <a:latin typeface="Comic Sans MS" pitchFamily="66" charset="0"/>
              </a:rPr>
              <a:t>Creative Play takes place in the process of using the materials, not in the end product. </a:t>
            </a:r>
          </a:p>
          <a:p>
            <a:r>
              <a:rPr lang="en-US" dirty="0" smtClean="0">
                <a:latin typeface="Comic Sans MS" pitchFamily="66" charset="0"/>
              </a:rPr>
              <a:t>This is a chance for children to be creative and an                                                                 opportunity to                                                                  use open-ended                                      materials.                                                                     </a:t>
            </a:r>
          </a:p>
        </p:txBody>
      </p:sp>
      <p:pic>
        <p:nvPicPr>
          <p:cNvPr id="4" name="Content Placeholder 3" descr="thumb_DSC_0009_1024.jpg"/>
          <p:cNvPicPr>
            <a:picLocks noChangeAspect="1"/>
          </p:cNvPicPr>
          <p:nvPr/>
        </p:nvPicPr>
        <p:blipFill>
          <a:blip r:embed="rId2" cstate="print"/>
          <a:srcRect l="14248" t="20203" r="4193" b="17503"/>
          <a:stretch>
            <a:fillRect/>
          </a:stretch>
        </p:blipFill>
        <p:spPr>
          <a:xfrm>
            <a:off x="3958280" y="3733800"/>
            <a:ext cx="4499920" cy="22807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Play and Creativity</a:t>
            </a:r>
            <a:endParaRPr lang="en-US" dirty="0">
              <a:latin typeface="Comic Sans MS" pitchFamily="66" charset="0"/>
            </a:endParaRPr>
          </a:p>
        </p:txBody>
      </p:sp>
      <p:sp>
        <p:nvSpPr>
          <p:cNvPr id="7" name="Content Placeholder 6"/>
          <p:cNvSpPr>
            <a:spLocks noGrp="1"/>
          </p:cNvSpPr>
          <p:nvPr>
            <p:ph idx="1"/>
          </p:nvPr>
        </p:nvSpPr>
        <p:spPr/>
        <p:txBody>
          <a:bodyPr/>
          <a:lstStyle/>
          <a:p>
            <a:pPr>
              <a:buNone/>
            </a:pPr>
            <a:r>
              <a:rPr lang="en-US" dirty="0" smtClean="0">
                <a:latin typeface="Comic Sans MS" pitchFamily="66" charset="0"/>
              </a:rPr>
              <a:t>   During creative Play, allow them to create anything they like and watch their creativity flow!</a:t>
            </a:r>
            <a:endParaRPr lang="en-US" dirty="0"/>
          </a:p>
        </p:txBody>
      </p:sp>
      <p:pic>
        <p:nvPicPr>
          <p:cNvPr id="8" name="Picture 7" descr="Image result for free preschool images 0f children playing and learning"/>
          <p:cNvPicPr/>
          <p:nvPr/>
        </p:nvPicPr>
        <p:blipFill>
          <a:blip r:embed="rId2" cstate="print"/>
          <a:srcRect/>
          <a:stretch>
            <a:fillRect/>
          </a:stretch>
        </p:blipFill>
        <p:spPr bwMode="auto">
          <a:xfrm>
            <a:off x="5105400" y="3276600"/>
            <a:ext cx="3429000" cy="2677275"/>
          </a:xfrm>
          <a:prstGeom prst="rect">
            <a:avLst/>
          </a:prstGeom>
          <a:noFill/>
          <a:ln w="9525">
            <a:noFill/>
            <a:miter lim="800000"/>
            <a:headEnd/>
            <a:tailEnd/>
          </a:ln>
        </p:spPr>
      </p:pic>
      <p:pic>
        <p:nvPicPr>
          <p:cNvPr id="10" name="Content Placeholder 3" descr="thumb_DSC_0703_1024.jpg"/>
          <p:cNvPicPr>
            <a:picLocks noChangeAspect="1"/>
          </p:cNvPicPr>
          <p:nvPr/>
        </p:nvPicPr>
        <p:blipFill>
          <a:blip r:embed="rId3" cstate="print"/>
          <a:stretch>
            <a:fillRect/>
          </a:stretch>
        </p:blipFill>
        <p:spPr>
          <a:xfrm>
            <a:off x="838200" y="3300833"/>
            <a:ext cx="4027906" cy="26729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Music and Creativity</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Children respond immediately to music and  are eager and receptive during Play to experience the joy                                  of moving and                                          dancing. </a:t>
            </a:r>
          </a:p>
        </p:txBody>
      </p:sp>
      <p:pic>
        <p:nvPicPr>
          <p:cNvPr id="6" name="Picture 5" descr="Image result for free images of preschool children dancing to music"/>
          <p:cNvPicPr/>
          <p:nvPr/>
        </p:nvPicPr>
        <p:blipFill>
          <a:blip r:embed="rId2" cstate="print"/>
          <a:srcRect r="5556" b="2804"/>
          <a:stretch>
            <a:fillRect/>
          </a:stretch>
        </p:blipFill>
        <p:spPr bwMode="auto">
          <a:xfrm>
            <a:off x="4953000" y="2895600"/>
            <a:ext cx="3352800" cy="3219450"/>
          </a:xfrm>
          <a:prstGeom prst="rect">
            <a:avLst/>
          </a:prstGeom>
          <a:noFill/>
          <a:ln w="9525">
            <a:noFill/>
            <a:miter lim="800000"/>
            <a:headEnd/>
            <a:tailEnd/>
          </a:ln>
        </p:spPr>
      </p:pic>
      <p:pic>
        <p:nvPicPr>
          <p:cNvPr id="7" name="Picture 6" descr="Image result for free images of preschool children dancing to music"/>
          <p:cNvPicPr/>
          <p:nvPr/>
        </p:nvPicPr>
        <p:blipFill>
          <a:blip r:embed="rId3" cstate="print"/>
          <a:srcRect/>
          <a:stretch>
            <a:fillRect/>
          </a:stretch>
        </p:blipFill>
        <p:spPr bwMode="auto">
          <a:xfrm>
            <a:off x="1524000" y="4114800"/>
            <a:ext cx="2895600" cy="19812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Music during Play</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Children thrive in a music-loving environment. They love to experiment with different instruments during Play and  hear the                                                                                                 sounds they make.</a:t>
            </a:r>
          </a:p>
          <a:p>
            <a:pPr>
              <a:buNone/>
            </a:pPr>
            <a:r>
              <a:rPr lang="en-US" dirty="0" smtClean="0">
                <a:latin typeface="Comic Sans MS" pitchFamily="66" charset="0"/>
              </a:rPr>
              <a:t> </a:t>
            </a:r>
          </a:p>
          <a:p>
            <a:endParaRPr lang="en-US" dirty="0"/>
          </a:p>
        </p:txBody>
      </p:sp>
      <p:pic>
        <p:nvPicPr>
          <p:cNvPr id="4" name="Picture 3" descr="Image result for free images of play based learning in preschool"/>
          <p:cNvPicPr/>
          <p:nvPr/>
        </p:nvPicPr>
        <p:blipFill>
          <a:blip r:embed="rId2" cstate="print"/>
          <a:srcRect/>
          <a:stretch>
            <a:fillRect/>
          </a:stretch>
        </p:blipFill>
        <p:spPr bwMode="auto">
          <a:xfrm>
            <a:off x="4572000" y="3276600"/>
            <a:ext cx="3733800" cy="2800350"/>
          </a:xfrm>
          <a:prstGeom prst="rect">
            <a:avLst/>
          </a:prstGeom>
          <a:noFill/>
          <a:ln w="9525">
            <a:noFill/>
            <a:miter lim="800000"/>
            <a:headEnd/>
            <a:tailEnd/>
          </a:ln>
        </p:spPr>
      </p:pic>
      <p:pic>
        <p:nvPicPr>
          <p:cNvPr id="5" name="Picture 4" descr="Image result for free images of play based learning in preschool"/>
          <p:cNvPicPr/>
          <p:nvPr/>
        </p:nvPicPr>
        <p:blipFill>
          <a:blip r:embed="rId3" cstate="print"/>
          <a:srcRect/>
          <a:stretch>
            <a:fillRect/>
          </a:stretch>
        </p:blipFill>
        <p:spPr bwMode="auto">
          <a:xfrm>
            <a:off x="1143000" y="4259461"/>
            <a:ext cx="3048000" cy="1760339"/>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Problem solving</a:t>
            </a:r>
            <a:r>
              <a:rPr lang="en-US" dirty="0" smtClean="0"/>
              <a:t> </a:t>
            </a:r>
            <a:endParaRPr lang="en-US" dirty="0"/>
          </a:p>
        </p:txBody>
      </p:sp>
      <p:sp>
        <p:nvSpPr>
          <p:cNvPr id="3" name="Content Placeholder 2"/>
          <p:cNvSpPr>
            <a:spLocks noGrp="1"/>
          </p:cNvSpPr>
          <p:nvPr>
            <p:ph idx="1"/>
          </p:nvPr>
        </p:nvSpPr>
        <p:spPr/>
        <p:txBody>
          <a:bodyPr/>
          <a:lstStyle/>
          <a:p>
            <a:r>
              <a:rPr lang="en-US" dirty="0" smtClean="0">
                <a:latin typeface="Comic Sans MS" pitchFamily="66" charset="0"/>
              </a:rPr>
              <a:t>Children can solve complex problems that arise as they play, and they learn a few mathematical principles as well.</a:t>
            </a:r>
          </a:p>
          <a:p>
            <a:r>
              <a:rPr lang="en-US" dirty="0" smtClean="0">
                <a:latin typeface="Comic Sans MS" pitchFamily="66" charset="0"/>
              </a:rPr>
              <a:t>Blocks and puzzles are excellent ‘basics’ to provide children                                                with opportunities                                                          to foster these                                            important skills.</a:t>
            </a:r>
            <a:endParaRPr lang="en-US" dirty="0">
              <a:latin typeface="Comic Sans MS" pitchFamily="66" charset="0"/>
            </a:endParaRPr>
          </a:p>
        </p:txBody>
      </p:sp>
      <p:pic>
        <p:nvPicPr>
          <p:cNvPr id="5" name="Picture 4" descr="Image result for free preschool images 0f children playing and learning"/>
          <p:cNvPicPr/>
          <p:nvPr/>
        </p:nvPicPr>
        <p:blipFill>
          <a:blip r:embed="rId2" cstate="print"/>
          <a:srcRect/>
          <a:stretch>
            <a:fillRect/>
          </a:stretch>
        </p:blipFill>
        <p:spPr bwMode="auto">
          <a:xfrm>
            <a:off x="4572000" y="3657600"/>
            <a:ext cx="3733800" cy="245286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Problem solving &amp; Math</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Blocks: Playing with blocks provides for many problem solving scenarios:-</a:t>
            </a:r>
          </a:p>
          <a:p>
            <a:r>
              <a:rPr lang="en-US" dirty="0" smtClean="0">
                <a:latin typeface="Comic Sans MS" pitchFamily="66" charset="0"/>
              </a:rPr>
              <a:t>How can we make it balance?</a:t>
            </a:r>
          </a:p>
          <a:p>
            <a:r>
              <a:rPr lang="en-US" dirty="0" smtClean="0">
                <a:latin typeface="Comic Sans MS" pitchFamily="66" charset="0"/>
              </a:rPr>
              <a:t>How tall can we make this                              castle?</a:t>
            </a:r>
          </a:p>
          <a:p>
            <a:r>
              <a:rPr lang="en-US" dirty="0" smtClean="0">
                <a:latin typeface="Comic Sans MS" pitchFamily="66" charset="0"/>
              </a:rPr>
              <a:t>Children learn basic math                      concepts with the various                          shapes &amp; sizes of the blocks.</a:t>
            </a:r>
            <a:endParaRPr lang="en-US" dirty="0">
              <a:latin typeface="Comic Sans MS" pitchFamily="66" charset="0"/>
            </a:endParaRPr>
          </a:p>
        </p:txBody>
      </p:sp>
      <p:pic>
        <p:nvPicPr>
          <p:cNvPr id="4" name="Content Placeholder 3" descr="Image result for free preschool images 0f children playing and learning"/>
          <p:cNvPicPr>
            <a:picLocks/>
          </p:cNvPicPr>
          <p:nvPr/>
        </p:nvPicPr>
        <p:blipFill>
          <a:blip r:embed="rId2" cstate="print"/>
          <a:srcRect r="11765"/>
          <a:stretch>
            <a:fillRect/>
          </a:stretch>
        </p:blipFill>
        <p:spPr bwMode="auto">
          <a:xfrm>
            <a:off x="6400800" y="3048000"/>
            <a:ext cx="2286000" cy="2667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Problem solving and Math</a:t>
            </a:r>
            <a:endParaRPr lang="en-US" dirty="0">
              <a:latin typeface="Comic Sans MS" pitchFamily="66" charset="0"/>
            </a:endParaRPr>
          </a:p>
        </p:txBody>
      </p:sp>
      <p:sp>
        <p:nvSpPr>
          <p:cNvPr id="5" name="Content Placeholder 4"/>
          <p:cNvSpPr>
            <a:spLocks noGrp="1"/>
          </p:cNvSpPr>
          <p:nvPr>
            <p:ph idx="1"/>
          </p:nvPr>
        </p:nvSpPr>
        <p:spPr/>
        <p:txBody>
          <a:bodyPr>
            <a:normAutofit lnSpcReduction="10000"/>
          </a:bodyPr>
          <a:lstStyle/>
          <a:p>
            <a:r>
              <a:rPr lang="en-US" dirty="0" smtClean="0">
                <a:latin typeface="Comic Sans MS" pitchFamily="66" charset="0"/>
              </a:rPr>
              <a:t>When trying to make puzzle pieces fit, children are gaining important math &amp; problem solving experience.</a:t>
            </a:r>
          </a:p>
          <a:p>
            <a:r>
              <a:rPr lang="en-US" dirty="0" smtClean="0">
                <a:latin typeface="Comic Sans MS" pitchFamily="66" charset="0"/>
              </a:rPr>
              <a:t>Learning about </a:t>
            </a:r>
            <a:r>
              <a:rPr lang="en-US" u="sng" dirty="0" smtClean="0">
                <a:latin typeface="Comic Sans MS" pitchFamily="66" charset="0"/>
              </a:rPr>
              <a:t>sizes</a:t>
            </a:r>
            <a:r>
              <a:rPr lang="en-US" dirty="0" smtClean="0">
                <a:latin typeface="Comic Sans MS" pitchFamily="66" charset="0"/>
              </a:rPr>
              <a:t> (is the piece too big for that spot?)                               and </a:t>
            </a:r>
            <a:r>
              <a:rPr lang="en-US" u="sng" dirty="0" smtClean="0">
                <a:latin typeface="Comic Sans MS" pitchFamily="66" charset="0"/>
              </a:rPr>
              <a:t>shapes</a:t>
            </a:r>
            <a:r>
              <a:rPr lang="en-US" dirty="0" smtClean="0">
                <a:latin typeface="Comic Sans MS" pitchFamily="66" charset="0"/>
              </a:rPr>
              <a:t>                                           (does the shape of the                                    piece look the same as                                                the empty space?)</a:t>
            </a:r>
            <a:endParaRPr lang="en-US" dirty="0">
              <a:latin typeface="Comic Sans MS" pitchFamily="66" charset="0"/>
            </a:endParaRPr>
          </a:p>
        </p:txBody>
      </p:sp>
      <p:pic>
        <p:nvPicPr>
          <p:cNvPr id="6" name="Picture 5" descr="Image result for free images of preschool children doing puzzles"/>
          <p:cNvPicPr/>
          <p:nvPr/>
        </p:nvPicPr>
        <p:blipFill>
          <a:blip r:embed="rId2" cstate="print"/>
          <a:srcRect/>
          <a:stretch>
            <a:fillRect/>
          </a:stretch>
        </p:blipFill>
        <p:spPr bwMode="auto">
          <a:xfrm>
            <a:off x="5257800" y="3593306"/>
            <a:ext cx="3276600" cy="235029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Math in Sand and Water play</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Beside the good fine motor skills developing during sand play, math and science concepts are also being nurtured as the children weigh and measure, fill and empty                                   buckets and                                          tip trucks in                                                                                                                                             the sand.                                                                    </a:t>
            </a:r>
          </a:p>
        </p:txBody>
      </p:sp>
      <p:pic>
        <p:nvPicPr>
          <p:cNvPr id="5" name="Picture 4" descr="\\acedbn-srv-01\Shared\Marketing\Design\Images\Feb 2015\Curriculum\Gordon and Dawn\shutterstock_210144124.jpg"/>
          <p:cNvPicPr/>
          <p:nvPr/>
        </p:nvPicPr>
        <p:blipFill>
          <a:blip r:embed="rId2" cstate="print"/>
          <a:srcRect l="20146"/>
          <a:stretch>
            <a:fillRect/>
          </a:stretch>
        </p:blipFill>
        <p:spPr bwMode="auto">
          <a:xfrm>
            <a:off x="6096000" y="3657600"/>
            <a:ext cx="2514600" cy="2438400"/>
          </a:xfrm>
          <a:prstGeom prst="rect">
            <a:avLst/>
          </a:prstGeom>
          <a:noFill/>
          <a:ln w="9525">
            <a:noFill/>
            <a:miter lim="800000"/>
            <a:headEnd/>
            <a:tailEnd/>
          </a:ln>
        </p:spPr>
      </p:pic>
      <p:pic>
        <p:nvPicPr>
          <p:cNvPr id="6" name="Picture 5" descr="\\acedbn-srv-01\Shared\Marketing\Design\Images\Feb 2015\Curriculum\Gordon and Dawn\shutterstock_8735473.jpg"/>
          <p:cNvPicPr/>
          <p:nvPr/>
        </p:nvPicPr>
        <p:blipFill>
          <a:blip r:embed="rId3" cstate="print"/>
          <a:srcRect/>
          <a:stretch>
            <a:fillRect/>
          </a:stretch>
        </p:blipFill>
        <p:spPr bwMode="auto">
          <a:xfrm>
            <a:off x="3429000" y="4343400"/>
            <a:ext cx="2438400" cy="171873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Science in Sand and Water Play</a:t>
            </a:r>
            <a:endParaRPr lang="en-US" dirty="0">
              <a:latin typeface="Comic Sans MS" pitchFamily="66" charset="0"/>
            </a:endParaRPr>
          </a:p>
        </p:txBody>
      </p:sp>
      <p:sp>
        <p:nvSpPr>
          <p:cNvPr id="5" name="Content Placeholder 4"/>
          <p:cNvSpPr>
            <a:spLocks noGrp="1"/>
          </p:cNvSpPr>
          <p:nvPr>
            <p:ph idx="1"/>
          </p:nvPr>
        </p:nvSpPr>
        <p:spPr/>
        <p:txBody>
          <a:bodyPr>
            <a:normAutofit lnSpcReduction="10000"/>
          </a:bodyPr>
          <a:lstStyle/>
          <a:p>
            <a:r>
              <a:rPr lang="en-US" dirty="0" smtClean="0">
                <a:latin typeface="Comic Sans MS" pitchFamily="66" charset="0"/>
              </a:rPr>
              <a:t>Science is ongoing as children discover and use inquiry skills while playing with water and sand, measuring:- full/ empty, float/ sink, fill up &amp;                                  pour out, using bottles                                 funnels, sieves and                            other containers.</a:t>
            </a:r>
          </a:p>
          <a:p>
            <a:r>
              <a:rPr lang="en-US" dirty="0" smtClean="0">
                <a:latin typeface="Comic Sans MS" pitchFamily="66" charset="0"/>
              </a:rPr>
              <a:t>Mixing water &amp; sand?                      What will happen?</a:t>
            </a:r>
            <a:endParaRPr lang="en-US" dirty="0">
              <a:latin typeface="Comic Sans MS" pitchFamily="66" charset="0"/>
            </a:endParaRPr>
          </a:p>
        </p:txBody>
      </p:sp>
      <p:pic>
        <p:nvPicPr>
          <p:cNvPr id="6" name="Content Placeholder 3" descr="thumb_DSC_0166_1024.jpg"/>
          <p:cNvPicPr>
            <a:picLocks noChangeAspect="1"/>
          </p:cNvPicPr>
          <p:nvPr/>
        </p:nvPicPr>
        <p:blipFill>
          <a:blip r:embed="rId2" cstate="print"/>
          <a:stretch>
            <a:fillRect/>
          </a:stretch>
        </p:blipFill>
        <p:spPr>
          <a:xfrm>
            <a:off x="5241970" y="3276600"/>
            <a:ext cx="3444830" cy="251459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Math and Science in Play</a:t>
            </a:r>
            <a:r>
              <a:rPr lang="en-US" dirty="0" smtClean="0"/>
              <a:t> </a:t>
            </a:r>
            <a:endParaRPr lang="en-US" dirty="0"/>
          </a:p>
        </p:txBody>
      </p:sp>
      <p:sp>
        <p:nvSpPr>
          <p:cNvPr id="3" name="Content Placeholder 2"/>
          <p:cNvSpPr>
            <a:spLocks noGrp="1"/>
          </p:cNvSpPr>
          <p:nvPr>
            <p:ph idx="1"/>
          </p:nvPr>
        </p:nvSpPr>
        <p:spPr/>
        <p:txBody>
          <a:bodyPr/>
          <a:lstStyle/>
          <a:p>
            <a:pPr>
              <a:buNone/>
            </a:pPr>
            <a:r>
              <a:rPr lang="en-US" dirty="0" smtClean="0">
                <a:latin typeface="Comic Sans MS" pitchFamily="66" charset="0"/>
              </a:rPr>
              <a:t>   Fun with ‘Bubbles and blocks’ : A simple activity like playing with soap bubbles can stimulate science ‘learning’ while  building with blocks                               establishes  a                          foundation for                    understanding                           geometry.</a:t>
            </a:r>
            <a:endParaRPr lang="en-US" dirty="0">
              <a:latin typeface="Comic Sans MS" pitchFamily="66" charset="0"/>
            </a:endParaRPr>
          </a:p>
        </p:txBody>
      </p:sp>
      <p:pic>
        <p:nvPicPr>
          <p:cNvPr id="5" name="Content Placeholder 3" descr="thumb_DSC_0162_1024.jpg"/>
          <p:cNvPicPr>
            <a:picLocks noChangeAspect="1"/>
          </p:cNvPicPr>
          <p:nvPr/>
        </p:nvPicPr>
        <p:blipFill>
          <a:blip r:embed="rId2" cstate="print"/>
          <a:srcRect l="9533" t="8619" r="29889"/>
          <a:stretch>
            <a:fillRect/>
          </a:stretch>
        </p:blipFill>
        <p:spPr>
          <a:xfrm>
            <a:off x="4876800" y="3124200"/>
            <a:ext cx="1583132" cy="1584772"/>
          </a:xfrm>
          <a:prstGeom prst="rect">
            <a:avLst/>
          </a:prstGeom>
        </p:spPr>
      </p:pic>
      <p:pic>
        <p:nvPicPr>
          <p:cNvPr id="7" name="Picture 6" descr="\\acedbn-srv-01\Shared\Marketing\Design\Images\Feb 2015\Curriculum\Gordon and Dawn\shutterstock_85335817.jpg"/>
          <p:cNvPicPr/>
          <p:nvPr/>
        </p:nvPicPr>
        <p:blipFill>
          <a:blip r:embed="rId3" cstate="print"/>
          <a:srcRect/>
          <a:stretch>
            <a:fillRect/>
          </a:stretch>
        </p:blipFill>
        <p:spPr bwMode="auto">
          <a:xfrm>
            <a:off x="6553200" y="3080190"/>
            <a:ext cx="1981200" cy="3015810"/>
          </a:xfrm>
          <a:prstGeom prst="rect">
            <a:avLst/>
          </a:prstGeom>
          <a:noFill/>
          <a:ln w="9525">
            <a:noFill/>
            <a:miter lim="800000"/>
            <a:headEnd/>
            <a:tailEnd/>
          </a:ln>
        </p:spPr>
      </p:pic>
      <p:pic>
        <p:nvPicPr>
          <p:cNvPr id="8" name="Picture 7" descr="Image result for free images of preschool children blowing bubbles"/>
          <p:cNvPicPr/>
          <p:nvPr/>
        </p:nvPicPr>
        <p:blipFill>
          <a:blip r:embed="rId4" cstate="print"/>
          <a:srcRect/>
          <a:stretch>
            <a:fillRect/>
          </a:stretch>
        </p:blipFill>
        <p:spPr bwMode="auto">
          <a:xfrm>
            <a:off x="3810000" y="4419600"/>
            <a:ext cx="2362200" cy="16002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Play and Sensopathic activities</a:t>
            </a:r>
            <a:r>
              <a:rPr lang="en-US" dirty="0" smtClean="0"/>
              <a:t> </a:t>
            </a:r>
            <a:endParaRPr lang="en-US" dirty="0"/>
          </a:p>
        </p:txBody>
      </p:sp>
      <p:sp>
        <p:nvSpPr>
          <p:cNvPr id="3" name="Content Placeholder 2"/>
          <p:cNvSpPr>
            <a:spLocks noGrp="1"/>
          </p:cNvSpPr>
          <p:nvPr>
            <p:ph idx="1"/>
          </p:nvPr>
        </p:nvSpPr>
        <p:spPr/>
        <p:txBody>
          <a:bodyPr/>
          <a:lstStyle/>
          <a:p>
            <a:pPr>
              <a:buNone/>
            </a:pPr>
            <a:r>
              <a:rPr lang="en-US" dirty="0" smtClean="0">
                <a:latin typeface="Comic Sans MS" pitchFamily="66" charset="0"/>
              </a:rPr>
              <a:t>   Children learn through their senses and   touching, feeling &amp; fiddling, during Play enables them to experience different textures and the sensation of ‘touch.’</a:t>
            </a:r>
            <a:endParaRPr lang="en-US" dirty="0">
              <a:latin typeface="Comic Sans MS" pitchFamily="66" charset="0"/>
            </a:endParaRPr>
          </a:p>
        </p:txBody>
      </p:sp>
      <p:pic>
        <p:nvPicPr>
          <p:cNvPr id="4" name="Picture 3" descr="Image result for free images of play based learning in preschool"/>
          <p:cNvPicPr/>
          <p:nvPr/>
        </p:nvPicPr>
        <p:blipFill>
          <a:blip r:embed="rId2" cstate="print"/>
          <a:srcRect/>
          <a:stretch>
            <a:fillRect/>
          </a:stretch>
        </p:blipFill>
        <p:spPr bwMode="auto">
          <a:xfrm>
            <a:off x="5029200" y="3810000"/>
            <a:ext cx="3200400" cy="2362200"/>
          </a:xfrm>
          <a:prstGeom prst="rect">
            <a:avLst/>
          </a:prstGeom>
          <a:noFill/>
          <a:ln w="9525">
            <a:noFill/>
            <a:miter lim="800000"/>
            <a:headEnd/>
            <a:tailEnd/>
          </a:ln>
        </p:spPr>
      </p:pic>
      <p:pic>
        <p:nvPicPr>
          <p:cNvPr id="5" name="Picture 4" descr="Image result for free images of play based learning in preschool"/>
          <p:cNvPicPr/>
          <p:nvPr/>
        </p:nvPicPr>
        <p:blipFill>
          <a:blip r:embed="rId3" cstate="print"/>
          <a:srcRect/>
          <a:stretch>
            <a:fillRect/>
          </a:stretch>
        </p:blipFill>
        <p:spPr bwMode="auto">
          <a:xfrm>
            <a:off x="981075" y="3810000"/>
            <a:ext cx="3819525" cy="23685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Gross &amp; Fine Motor Development</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Both gross and fine motor development occur during play, providing many opportunities to work on strengthening these muscles without children even being aware                                                           of it.</a:t>
            </a:r>
            <a:endParaRPr lang="en-US" dirty="0">
              <a:latin typeface="Comic Sans MS" pitchFamily="66" charset="0"/>
            </a:endParaRPr>
          </a:p>
        </p:txBody>
      </p:sp>
      <p:pic>
        <p:nvPicPr>
          <p:cNvPr id="5" name="Picture 4" descr="Image result for free preschool images 0f children playing and learning"/>
          <p:cNvPicPr/>
          <p:nvPr/>
        </p:nvPicPr>
        <p:blipFill>
          <a:blip r:embed="rId2" cstate="print"/>
          <a:srcRect/>
          <a:stretch>
            <a:fillRect/>
          </a:stretch>
        </p:blipFill>
        <p:spPr bwMode="auto">
          <a:xfrm>
            <a:off x="3962400" y="3581400"/>
            <a:ext cx="4267200" cy="2622352"/>
          </a:xfrm>
          <a:prstGeom prst="rect">
            <a:avLst/>
          </a:prstGeom>
          <a:noFill/>
          <a:ln w="9525">
            <a:noFill/>
            <a:miter lim="800000"/>
            <a:headEnd/>
            <a:tailEnd/>
          </a:ln>
        </p:spPr>
      </p:pic>
      <p:pic>
        <p:nvPicPr>
          <p:cNvPr id="8" name="Picture 7" descr="\\acedbn-srv-01\Shared\Marketing\Design\Images\Feb 2015\Curriculum\Gordon and Dawn\shutterstock_206466118.jpg"/>
          <p:cNvPicPr/>
          <p:nvPr/>
        </p:nvPicPr>
        <p:blipFill>
          <a:blip r:embed="rId3" cstate="print"/>
          <a:srcRect/>
          <a:stretch>
            <a:fillRect/>
          </a:stretch>
        </p:blipFill>
        <p:spPr bwMode="auto">
          <a:xfrm>
            <a:off x="2209800" y="4038600"/>
            <a:ext cx="1524000" cy="21336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Gross Motor Development</a:t>
            </a:r>
            <a:endParaRPr lang="en-US" dirty="0">
              <a:latin typeface="Comic Sans MS" pitchFamily="66" charset="0"/>
            </a:endParaRPr>
          </a:p>
        </p:txBody>
      </p:sp>
      <p:sp>
        <p:nvSpPr>
          <p:cNvPr id="7" name="Content Placeholder 6"/>
          <p:cNvSpPr>
            <a:spLocks noGrp="1"/>
          </p:cNvSpPr>
          <p:nvPr>
            <p:ph idx="1"/>
          </p:nvPr>
        </p:nvSpPr>
        <p:spPr/>
        <p:txBody>
          <a:bodyPr/>
          <a:lstStyle/>
          <a:p>
            <a:pPr>
              <a:buNone/>
            </a:pPr>
            <a:r>
              <a:rPr lang="en-US" dirty="0" smtClean="0">
                <a:latin typeface="Comic Sans MS" pitchFamily="66" charset="0"/>
              </a:rPr>
              <a:t>   Outdoors: running, jumping, climbing, kicking, sliding, swinging etc are all developing gross motor                                   skills</a:t>
            </a:r>
            <a:endParaRPr lang="en-US" dirty="0">
              <a:latin typeface="Comic Sans MS" pitchFamily="66" charset="0"/>
            </a:endParaRPr>
          </a:p>
        </p:txBody>
      </p:sp>
      <p:pic>
        <p:nvPicPr>
          <p:cNvPr id="8" name="Picture 2" descr="\\acedbn-srv-01\Shared\Marketing\Design\Images\Feb 2015\Curriculum\Gordon and Dawn\shutterstock_51388786.jpg"/>
          <p:cNvPicPr>
            <a:picLocks noChangeAspect="1" noChangeArrowheads="1"/>
          </p:cNvPicPr>
          <p:nvPr/>
        </p:nvPicPr>
        <p:blipFill>
          <a:blip r:embed="rId2" cstate="print"/>
          <a:srcRect/>
          <a:stretch>
            <a:fillRect/>
          </a:stretch>
        </p:blipFill>
        <p:spPr bwMode="auto">
          <a:xfrm>
            <a:off x="5943600" y="2590800"/>
            <a:ext cx="2168784" cy="3253802"/>
          </a:xfrm>
          <a:prstGeom prst="rect">
            <a:avLst/>
          </a:prstGeom>
          <a:noFill/>
        </p:spPr>
      </p:pic>
      <p:pic>
        <p:nvPicPr>
          <p:cNvPr id="11" name="Picture 10" descr="Image result for free images of outdoor play based learning in preschool"/>
          <p:cNvPicPr/>
          <p:nvPr/>
        </p:nvPicPr>
        <p:blipFill>
          <a:blip r:embed="rId3" cstate="print"/>
          <a:srcRect l="3849" t="20912" r="16935"/>
          <a:stretch>
            <a:fillRect/>
          </a:stretch>
        </p:blipFill>
        <p:spPr bwMode="auto">
          <a:xfrm>
            <a:off x="1752600" y="3657600"/>
            <a:ext cx="3581400" cy="21336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Coordination Development</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Kicking balls and walking on balance beams can help children become coordinated. Give them opportunities to practice balancing</a:t>
            </a:r>
            <a:endParaRPr lang="en-US" dirty="0">
              <a:latin typeface="Comic Sans MS" pitchFamily="66" charset="0"/>
            </a:endParaRPr>
          </a:p>
        </p:txBody>
      </p:sp>
      <p:pic>
        <p:nvPicPr>
          <p:cNvPr id="7" name="Content Placeholder 3" descr="thumb_DSC_0664_1024.jpg"/>
          <p:cNvPicPr>
            <a:picLocks noChangeAspect="1"/>
          </p:cNvPicPr>
          <p:nvPr/>
        </p:nvPicPr>
        <p:blipFill>
          <a:blip r:embed="rId2" cstate="print"/>
          <a:srcRect l="5042" t="5051" b="5717"/>
          <a:stretch>
            <a:fillRect/>
          </a:stretch>
        </p:blipFill>
        <p:spPr>
          <a:xfrm>
            <a:off x="5429266" y="3200400"/>
            <a:ext cx="2654098" cy="2895600"/>
          </a:xfrm>
          <a:prstGeom prst="rect">
            <a:avLst/>
          </a:prstGeom>
        </p:spPr>
      </p:pic>
      <p:pic>
        <p:nvPicPr>
          <p:cNvPr id="11" name="Content Placeholder 5" descr="thumb_DSC_0025_1024.jpg"/>
          <p:cNvPicPr>
            <a:picLocks noChangeAspect="1"/>
          </p:cNvPicPr>
          <p:nvPr/>
        </p:nvPicPr>
        <p:blipFill>
          <a:blip r:embed="rId3" cstate="print"/>
          <a:srcRect l="26538" t="20204" r="24303" b="20913"/>
          <a:stretch>
            <a:fillRect/>
          </a:stretch>
        </p:blipFill>
        <p:spPr>
          <a:xfrm>
            <a:off x="1752600" y="3733800"/>
            <a:ext cx="2971800" cy="23622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Fine Motor Development</a:t>
            </a:r>
            <a:endParaRPr lang="en-US" dirty="0">
              <a:latin typeface="Comic Sans MS" pitchFamily="66" charset="0"/>
            </a:endParaRPr>
          </a:p>
        </p:txBody>
      </p:sp>
      <p:sp>
        <p:nvSpPr>
          <p:cNvPr id="5" name="Content Placeholder 4"/>
          <p:cNvSpPr>
            <a:spLocks noGrp="1"/>
          </p:cNvSpPr>
          <p:nvPr>
            <p:ph idx="1"/>
          </p:nvPr>
        </p:nvSpPr>
        <p:spPr/>
        <p:txBody>
          <a:bodyPr/>
          <a:lstStyle/>
          <a:p>
            <a:pPr>
              <a:buNone/>
            </a:pPr>
            <a:r>
              <a:rPr lang="en-US" dirty="0" smtClean="0">
                <a:latin typeface="Comic Sans MS" pitchFamily="66" charset="0"/>
              </a:rPr>
              <a:t>   Stringing beads and lacing, enables children to create necklaces while strengthening their fine motor muscles. Lacing cards, peg boards and play-dough also provide fun projects.</a:t>
            </a:r>
            <a:endParaRPr lang="en-US" dirty="0">
              <a:latin typeface="Comic Sans MS" pitchFamily="66" charset="0"/>
            </a:endParaRPr>
          </a:p>
        </p:txBody>
      </p:sp>
      <p:pic>
        <p:nvPicPr>
          <p:cNvPr id="7" name="Picture 2" descr="\\acedbn-srv-01\Shared\Marketing\Design\Images\Feb 2015\Curriculum\Gordon and Dawn\shutterstock_43794670 (1).jpg"/>
          <p:cNvPicPr>
            <a:picLocks noChangeAspect="1" noChangeArrowheads="1"/>
          </p:cNvPicPr>
          <p:nvPr/>
        </p:nvPicPr>
        <p:blipFill>
          <a:blip r:embed="rId2" cstate="print"/>
          <a:srcRect/>
          <a:stretch>
            <a:fillRect/>
          </a:stretch>
        </p:blipFill>
        <p:spPr bwMode="auto">
          <a:xfrm>
            <a:off x="4953000" y="4064018"/>
            <a:ext cx="3206945" cy="2138345"/>
          </a:xfrm>
          <a:prstGeom prst="rect">
            <a:avLst/>
          </a:prstGeom>
          <a:noFill/>
        </p:spPr>
      </p:pic>
      <p:pic>
        <p:nvPicPr>
          <p:cNvPr id="9" name="Picture 8" descr="Image result for free images of preschool children threading beads"/>
          <p:cNvPicPr/>
          <p:nvPr/>
        </p:nvPicPr>
        <p:blipFill>
          <a:blip r:embed="rId3" cstate="print"/>
          <a:srcRect t="6647" r="4373"/>
          <a:stretch>
            <a:fillRect/>
          </a:stretch>
        </p:blipFill>
        <p:spPr bwMode="auto">
          <a:xfrm>
            <a:off x="1371600" y="4107871"/>
            <a:ext cx="3124200" cy="2140529"/>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Developing Fine Motor skills</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Handling small objects, cutting, sticking, tearing, </a:t>
            </a:r>
            <a:r>
              <a:rPr lang="en-US" dirty="0" err="1" smtClean="0">
                <a:latin typeface="Comic Sans MS" pitchFamily="66" charset="0"/>
              </a:rPr>
              <a:t>colouring</a:t>
            </a:r>
            <a:r>
              <a:rPr lang="en-US" dirty="0" smtClean="0">
                <a:latin typeface="Comic Sans MS" pitchFamily="66" charset="0"/>
              </a:rPr>
              <a:t> &amp; threading is a way for children to practice using their hands and fingers which builds the strength &amp;                                             coordination they                                                              need for                                        writing skills. </a:t>
            </a:r>
            <a:endParaRPr lang="en-US" dirty="0">
              <a:latin typeface="Comic Sans MS" pitchFamily="66" charset="0"/>
            </a:endParaRPr>
          </a:p>
        </p:txBody>
      </p:sp>
      <p:pic>
        <p:nvPicPr>
          <p:cNvPr id="6" name="Picture 5" descr="\\acedbn-srv-01\Shared\Marketing\Design\Images\Feb 2015\Curriculum\Gordon and Dawn\shutterstock_120742312.jpg"/>
          <p:cNvPicPr/>
          <p:nvPr/>
        </p:nvPicPr>
        <p:blipFill>
          <a:blip r:embed="rId2" cstate="print"/>
          <a:srcRect t="20215" r="9513"/>
          <a:stretch>
            <a:fillRect/>
          </a:stretch>
        </p:blipFill>
        <p:spPr bwMode="auto">
          <a:xfrm>
            <a:off x="4572000" y="3581400"/>
            <a:ext cx="3429000" cy="22098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Play &amp; Social Development</a:t>
            </a:r>
            <a:endParaRPr lang="en-US" dirty="0">
              <a:latin typeface="Comic Sans MS" pitchFamily="66" charset="0"/>
            </a:endParaRPr>
          </a:p>
        </p:txBody>
      </p:sp>
      <p:sp>
        <p:nvSpPr>
          <p:cNvPr id="3" name="Content Placeholder 2"/>
          <p:cNvSpPr>
            <a:spLocks noGrp="1"/>
          </p:cNvSpPr>
          <p:nvPr>
            <p:ph idx="1"/>
          </p:nvPr>
        </p:nvSpPr>
        <p:spPr/>
        <p:txBody>
          <a:bodyPr/>
          <a:lstStyle/>
          <a:p>
            <a:pPr>
              <a:buNone/>
            </a:pPr>
            <a:r>
              <a:rPr lang="en-US" dirty="0" smtClean="0">
                <a:latin typeface="Comic Sans MS" pitchFamily="66" charset="0"/>
              </a:rPr>
              <a:t>   Children begin to develop an awareness of differences in people around them &amp; these experiences in Preschool, during Play, provide a foundation for learning how to solve problems                        and communicate                               with friends &amp; peers.</a:t>
            </a:r>
            <a:endParaRPr lang="en-US" dirty="0">
              <a:latin typeface="Comic Sans MS" pitchFamily="66" charset="0"/>
            </a:endParaRPr>
          </a:p>
        </p:txBody>
      </p:sp>
      <p:pic>
        <p:nvPicPr>
          <p:cNvPr id="4" name="Picture 3" descr="\\acedbn-srv-01\Shared\Marketing\Design\Images\Feb 2015\Curriculum\Gordon and Dawn\shutterstock_128558228.jpg"/>
          <p:cNvPicPr/>
          <p:nvPr/>
        </p:nvPicPr>
        <p:blipFill>
          <a:blip r:embed="rId2" cstate="print"/>
          <a:srcRect/>
          <a:stretch>
            <a:fillRect/>
          </a:stretch>
        </p:blipFill>
        <p:spPr bwMode="auto">
          <a:xfrm>
            <a:off x="5257800" y="3810000"/>
            <a:ext cx="2971800" cy="22098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mic Sans MS" pitchFamily="66" charset="0"/>
              </a:rPr>
              <a:t>Play and Cognitive Development</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Cognitive development occurs during  Play as children discuss, collect objects, take turns, and share. Adding &amp; subtracting, shapes,                  patterning, sequencing,                                          use of ordinal numbers                                                        are only a  few of                                                the concepts                                              being learned. </a:t>
            </a:r>
            <a:endParaRPr lang="en-US" dirty="0">
              <a:latin typeface="Comic Sans MS" pitchFamily="66" charset="0"/>
            </a:endParaRPr>
          </a:p>
        </p:txBody>
      </p:sp>
      <p:pic>
        <p:nvPicPr>
          <p:cNvPr id="4" name="Picture 3" descr="Image result for free images of play based learning in preschool"/>
          <p:cNvPicPr/>
          <p:nvPr/>
        </p:nvPicPr>
        <p:blipFill>
          <a:blip r:embed="rId2" cstate="print"/>
          <a:srcRect t="12050" b="5286"/>
          <a:stretch>
            <a:fillRect/>
          </a:stretch>
        </p:blipFill>
        <p:spPr bwMode="auto">
          <a:xfrm>
            <a:off x="5410200" y="3124200"/>
            <a:ext cx="2819400" cy="29718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Social Development during Play</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Play also helps build positive leadership qualities for children who are naturally inclined to direct, but must learn how to control impulses. </a:t>
            </a:r>
          </a:p>
          <a:p>
            <a:r>
              <a:rPr lang="en-US" dirty="0" smtClean="0">
                <a:latin typeface="Comic Sans MS" pitchFamily="66" charset="0"/>
              </a:rPr>
              <a:t>Play builds a strong                          sense of self-confidence                      as they learn in an                                   atmosphere of joy.</a:t>
            </a:r>
            <a:endParaRPr lang="en-US" dirty="0">
              <a:latin typeface="Comic Sans MS" pitchFamily="66" charset="0"/>
            </a:endParaRPr>
          </a:p>
        </p:txBody>
      </p:sp>
      <p:pic>
        <p:nvPicPr>
          <p:cNvPr id="4" name="Picture 3" descr="\\acedbn-srv-01\Shared\Marketing\Design\Images\Feb 2015\Curriculum\Gordon and Dawn\shutterstock_143878201.jpg"/>
          <p:cNvPicPr/>
          <p:nvPr/>
        </p:nvPicPr>
        <p:blipFill>
          <a:blip r:embed="rId2" cstate="print"/>
          <a:srcRect/>
          <a:stretch>
            <a:fillRect/>
          </a:stretch>
        </p:blipFill>
        <p:spPr bwMode="auto">
          <a:xfrm>
            <a:off x="5867400" y="3048000"/>
            <a:ext cx="2286000" cy="301942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Benefits of Play</a:t>
            </a:r>
            <a:endParaRPr lang="en-US" dirty="0">
              <a:latin typeface="Comic Sans MS" pitchFamily="66"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Comic Sans MS" pitchFamily="66" charset="0"/>
              </a:rPr>
              <a:t>Play promotes children’s social skills, stimulates their sense of self-worth and encourages collaboration.  </a:t>
            </a:r>
          </a:p>
          <a:p>
            <a:r>
              <a:rPr lang="en-US" dirty="0" smtClean="0">
                <a:latin typeface="Comic Sans MS" pitchFamily="66" charset="0"/>
              </a:rPr>
              <a:t>Play develops their physical, emotional, social, cognitive &amp; language skills.   </a:t>
            </a:r>
          </a:p>
          <a:p>
            <a:r>
              <a:rPr lang="en-US" dirty="0" smtClean="0">
                <a:latin typeface="Comic Sans MS" pitchFamily="66" charset="0"/>
              </a:rPr>
              <a:t>Through Play children develop skills they’ll use in their school years.</a:t>
            </a:r>
          </a:p>
          <a:p>
            <a:r>
              <a:rPr lang="en-US" dirty="0" smtClean="0">
                <a:latin typeface="Comic Sans MS" pitchFamily="66" charset="0"/>
              </a:rPr>
              <a:t>Play also helps preschoolers master the skills they’ll need for academic subjects later 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Facilitate Play!</a:t>
            </a:r>
            <a:endParaRPr lang="en-US" dirty="0">
              <a:latin typeface="Comic Sans MS" pitchFamily="66" charset="0"/>
            </a:endParaRPr>
          </a:p>
        </p:txBody>
      </p:sp>
      <p:sp>
        <p:nvSpPr>
          <p:cNvPr id="3" name="Content Placeholder 2"/>
          <p:cNvSpPr>
            <a:spLocks noGrp="1"/>
          </p:cNvSpPr>
          <p:nvPr>
            <p:ph idx="1"/>
          </p:nvPr>
        </p:nvSpPr>
        <p:spPr/>
        <p:txBody>
          <a:bodyPr>
            <a:normAutofit fontScale="92500"/>
          </a:bodyPr>
          <a:lstStyle/>
          <a:p>
            <a:r>
              <a:rPr lang="en-US" dirty="0" smtClean="0">
                <a:latin typeface="Comic Sans MS" pitchFamily="66" charset="0"/>
              </a:rPr>
              <a:t>Work to facilitate children’s Play! </a:t>
            </a:r>
          </a:p>
          <a:p>
            <a:r>
              <a:rPr lang="en-US" dirty="0" smtClean="0">
                <a:latin typeface="Comic Sans MS" pitchFamily="66" charset="0"/>
              </a:rPr>
              <a:t>Provide props that help children pretend, imagine, create, explore, discover, and communicate as they play.</a:t>
            </a:r>
          </a:p>
          <a:p>
            <a:r>
              <a:rPr lang="en-US" dirty="0" smtClean="0">
                <a:latin typeface="Comic Sans MS" pitchFamily="66" charset="0"/>
              </a:rPr>
              <a:t>Schedule large blocks of time for play, allowing important benefits such as persistence, negotiation, planning, problem-solving and cooperation to take place. </a:t>
            </a:r>
          </a:p>
          <a:p>
            <a:r>
              <a:rPr lang="en-US" dirty="0" smtClean="0">
                <a:latin typeface="Comic Sans MS" pitchFamily="66" charset="0"/>
              </a:rPr>
              <a:t>Children need to get messy and have Fun!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itchFamily="66" charset="0"/>
              </a:rPr>
              <a:t>Power of Play!</a:t>
            </a:r>
            <a:endParaRPr lang="en-US" dirty="0">
              <a:latin typeface="Comic Sans MS" pitchFamily="66" charset="0"/>
            </a:endParaRPr>
          </a:p>
        </p:txBody>
      </p:sp>
      <p:sp>
        <p:nvSpPr>
          <p:cNvPr id="3" name="Content Placeholder 2"/>
          <p:cNvSpPr>
            <a:spLocks noGrp="1"/>
          </p:cNvSpPr>
          <p:nvPr>
            <p:ph idx="1"/>
          </p:nvPr>
        </p:nvSpPr>
        <p:spPr/>
        <p:txBody>
          <a:bodyPr/>
          <a:lstStyle/>
          <a:p>
            <a:r>
              <a:rPr lang="en-US" dirty="0" smtClean="0">
                <a:latin typeface="Comic Sans MS" pitchFamily="66" charset="0"/>
              </a:rPr>
              <a:t>As teachers of young children, we need to facilitate the most natural and innate teaching tool at our disposal—Play!</a:t>
            </a:r>
          </a:p>
          <a:p>
            <a:r>
              <a:rPr lang="en-US" dirty="0" smtClean="0">
                <a:latin typeface="Comic Sans MS" pitchFamily="66" charset="0"/>
              </a:rPr>
              <a:t>Play is an effective way of learning  in a fun-filled and joyful atmosphere.                                       </a:t>
            </a:r>
            <a:endParaRPr lang="en-US" dirty="0">
              <a:latin typeface="Comic Sans MS" pitchFamily="66" charset="0"/>
            </a:endParaRPr>
          </a:p>
        </p:txBody>
      </p:sp>
      <p:pic>
        <p:nvPicPr>
          <p:cNvPr id="6" name="Picture 5" descr="Image result for free images of play based learning in preschool"/>
          <p:cNvPicPr/>
          <p:nvPr/>
        </p:nvPicPr>
        <p:blipFill>
          <a:blip r:embed="rId2" cstate="print"/>
          <a:srcRect t="24803" b="15354"/>
          <a:stretch>
            <a:fillRect/>
          </a:stretch>
        </p:blipFill>
        <p:spPr bwMode="auto">
          <a:xfrm>
            <a:off x="1447800" y="4267200"/>
            <a:ext cx="6553200" cy="1905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0" dirty="0" smtClean="0">
                <a:latin typeface="Comic Sans MS" pitchFamily="66" charset="0"/>
              </a:rPr>
              <a:t>Playing is Learning!</a:t>
            </a:r>
            <a:endParaRPr lang="en-US" sz="3600" b="0" dirty="0">
              <a:latin typeface="Comic Sans MS" pitchFamily="66" charset="0"/>
            </a:endParaRPr>
          </a:p>
        </p:txBody>
      </p:sp>
      <p:sp>
        <p:nvSpPr>
          <p:cNvPr id="4" name="Text Placeholder 3"/>
          <p:cNvSpPr>
            <a:spLocks noGrp="1"/>
          </p:cNvSpPr>
          <p:nvPr>
            <p:ph type="body" sz="half" idx="2"/>
          </p:nvPr>
        </p:nvSpPr>
        <p:spPr>
          <a:xfrm>
            <a:off x="457200" y="1435100"/>
            <a:ext cx="3124200" cy="4691063"/>
          </a:xfrm>
        </p:spPr>
        <p:txBody>
          <a:bodyPr>
            <a:normAutofit/>
          </a:bodyPr>
          <a:lstStyle/>
          <a:p>
            <a:pPr algn="ctr"/>
            <a:endParaRPr lang="en-US" sz="2400" dirty="0">
              <a:latin typeface="Comic Sans MS" pitchFamily="66" charset="0"/>
            </a:endParaRPr>
          </a:p>
        </p:txBody>
      </p:sp>
      <p:pic>
        <p:nvPicPr>
          <p:cNvPr id="5" name="Content Placeholder 4" descr="Image result for free images of outdoor play based learning in preschool"/>
          <p:cNvPicPr>
            <a:picLocks noGrp="1"/>
          </p:cNvPicPr>
          <p:nvPr>
            <p:ph idx="1"/>
          </p:nvPr>
        </p:nvPicPr>
        <p:blipFill>
          <a:blip r:embed="rId2" cstate="print"/>
          <a:srcRect b="-1317"/>
          <a:stretch>
            <a:fillRect/>
          </a:stretch>
        </p:blipFill>
        <p:spPr bwMode="auto">
          <a:xfrm>
            <a:off x="3962400" y="381000"/>
            <a:ext cx="4572000" cy="5867400"/>
          </a:xfrm>
          <a:prstGeom prst="rect">
            <a:avLst/>
          </a:prstGeom>
          <a:noFill/>
          <a:ln w="9525">
            <a:noFill/>
            <a:miter lim="800000"/>
            <a:headEnd/>
            <a:tailEnd/>
          </a:ln>
        </p:spPr>
      </p:pic>
      <p:pic>
        <p:nvPicPr>
          <p:cNvPr id="7" name="Picture 6" descr="Image result for free images of preschool children playing in the mud"/>
          <p:cNvPicPr/>
          <p:nvPr/>
        </p:nvPicPr>
        <p:blipFill>
          <a:blip r:embed="rId3" cstate="print"/>
          <a:srcRect/>
          <a:stretch>
            <a:fillRect/>
          </a:stretch>
        </p:blipFill>
        <p:spPr bwMode="auto">
          <a:xfrm>
            <a:off x="457200" y="1447800"/>
            <a:ext cx="3124200" cy="47244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rnes" pitchFamily="2" charset="0"/>
              </a:rPr>
              <a:t>Are we MAD? (making a difference)</a:t>
            </a:r>
            <a:endParaRPr lang="en-US" dirty="0">
              <a:latin typeface="Carnes" pitchFamily="2" charset="0"/>
            </a:endParaRPr>
          </a:p>
        </p:txBody>
      </p:sp>
      <p:sp>
        <p:nvSpPr>
          <p:cNvPr id="3" name="Content Placeholder 2"/>
          <p:cNvSpPr>
            <a:spLocks noGrp="1"/>
          </p:cNvSpPr>
          <p:nvPr>
            <p:ph idx="1"/>
          </p:nvPr>
        </p:nvSpPr>
        <p:spPr/>
        <p:txBody>
          <a:bodyPr/>
          <a:lstStyle/>
          <a:p>
            <a:r>
              <a:rPr lang="en-US" dirty="0" smtClean="0">
                <a:latin typeface="Carnes" pitchFamily="2" charset="0"/>
              </a:rPr>
              <a:t>Are we allowing the children in our care to play and learn?</a:t>
            </a:r>
          </a:p>
          <a:p>
            <a:r>
              <a:rPr lang="en-US" dirty="0" smtClean="0">
                <a:latin typeface="Carnes" pitchFamily="2" charset="0"/>
              </a:rPr>
              <a:t>Do we allow them to take off shoes and run bare-foot using these sensations to learn?</a:t>
            </a:r>
          </a:p>
          <a:p>
            <a:r>
              <a:rPr lang="en-US" dirty="0" smtClean="0">
                <a:latin typeface="Carnes" pitchFamily="2" charset="0"/>
              </a:rPr>
              <a:t>Do we allow them to get dirty and messy while they play?</a:t>
            </a:r>
          </a:p>
          <a:p>
            <a:r>
              <a:rPr lang="en-US" dirty="0" smtClean="0">
                <a:latin typeface="Carnes" pitchFamily="2" charset="0"/>
              </a:rPr>
              <a:t>This is why they need to play! To learn by touching, tasting, hearing, seeing &amp; smelling!</a:t>
            </a:r>
            <a:endParaRPr lang="en-US" dirty="0">
              <a:latin typeface="Carnes" pitchFamily="2"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A place of our own: the importance of play in preschool: </a:t>
            </a:r>
            <a:r>
              <a:rPr lang="en-US" dirty="0" smtClean="0">
                <a:hlinkClick r:id="rId2"/>
              </a:rPr>
              <a:t>www.aplace</a:t>
            </a:r>
            <a:r>
              <a:rPr lang="en-US" dirty="0" smtClean="0"/>
              <a:t>ofourown.org</a:t>
            </a:r>
          </a:p>
          <a:p>
            <a:r>
              <a:rPr lang="en-US" dirty="0" smtClean="0"/>
              <a:t>How important is play in preschool? Great kids:  www.greatkids.org</a:t>
            </a:r>
          </a:p>
          <a:p>
            <a:r>
              <a:rPr lang="en-US" dirty="0" smtClean="0"/>
              <a:t>Play in preschool: why it matters. www.education.com</a:t>
            </a:r>
          </a:p>
          <a:p>
            <a:r>
              <a:rPr lang="en-US" dirty="0" smtClean="0"/>
              <a:t>Why play is important in preschool classrooms: www.parents.com</a:t>
            </a:r>
          </a:p>
          <a:p>
            <a:r>
              <a:rPr lang="en-US" dirty="0" smtClean="0"/>
              <a:t>The importance of play in the preschool classroom-childcarequartely.com</a:t>
            </a:r>
          </a:p>
          <a:p>
            <a:r>
              <a:rPr lang="en-US" dirty="0" err="1" smtClean="0"/>
              <a:t>Earlychildhood</a:t>
            </a:r>
            <a:r>
              <a:rPr lang="en-US" dirty="0" smtClean="0"/>
              <a:t> NEWS www.earlychildhoodnews.com</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3816</TotalTime>
  <Words>1633</Words>
  <Application>Microsoft Office PowerPoint</Application>
  <PresentationFormat>On-screen Show (4:3)</PresentationFormat>
  <Paragraphs>121</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Playing is Learning</vt:lpstr>
      <vt:lpstr>Children learn through Play</vt:lpstr>
      <vt:lpstr>Play is how children begin to understand their world</vt:lpstr>
      <vt:lpstr>It is the foundation for all learning for young children</vt:lpstr>
      <vt:lpstr>Play is the tool children use to discover and learn</vt:lpstr>
      <vt:lpstr> Definition of Play…</vt:lpstr>
      <vt:lpstr>What is Play?</vt:lpstr>
      <vt:lpstr>What is Play?</vt:lpstr>
      <vt:lpstr>Why it matters!</vt:lpstr>
      <vt:lpstr>Why it matters!</vt:lpstr>
      <vt:lpstr>Why is Play so important &amp; what do Preschoolers learn when they play?</vt:lpstr>
      <vt:lpstr>Play is work for Preschoolers</vt:lpstr>
      <vt:lpstr>The Teacher’s role</vt:lpstr>
      <vt:lpstr>Types of Play!</vt:lpstr>
      <vt:lpstr>Language and Vocabulary Development </vt:lpstr>
      <vt:lpstr>Language Development</vt:lpstr>
      <vt:lpstr>Language Development</vt:lpstr>
      <vt:lpstr>Fantasy and Imagination</vt:lpstr>
      <vt:lpstr>Drama and Fantasy</vt:lpstr>
      <vt:lpstr>Play and Creativity</vt:lpstr>
      <vt:lpstr>Creativity and Play</vt:lpstr>
      <vt:lpstr>Play and Creativity</vt:lpstr>
      <vt:lpstr>Music and Creativity</vt:lpstr>
      <vt:lpstr>Music during Play</vt:lpstr>
      <vt:lpstr>Problem solving </vt:lpstr>
      <vt:lpstr>Problem solving &amp; Math</vt:lpstr>
      <vt:lpstr>Problem solving and Math</vt:lpstr>
      <vt:lpstr>Math in Sand and Water play</vt:lpstr>
      <vt:lpstr>Science in Sand and Water Play</vt:lpstr>
      <vt:lpstr>Math and Science in Play </vt:lpstr>
      <vt:lpstr>Play and Sensopathic activities </vt:lpstr>
      <vt:lpstr>Gross &amp; Fine Motor Development</vt:lpstr>
      <vt:lpstr>Gross Motor Development</vt:lpstr>
      <vt:lpstr>Coordination Development</vt:lpstr>
      <vt:lpstr>Fine Motor Development</vt:lpstr>
      <vt:lpstr>Developing Fine Motor skills</vt:lpstr>
      <vt:lpstr>Play &amp; Social Development</vt:lpstr>
      <vt:lpstr>Play and Cognitive Development</vt:lpstr>
      <vt:lpstr>Social Development during Play</vt:lpstr>
      <vt:lpstr>Benefits of Play</vt:lpstr>
      <vt:lpstr>Facilitate Play!</vt:lpstr>
      <vt:lpstr>Power of Play!</vt:lpstr>
      <vt:lpstr>Playing is Learning!</vt:lpstr>
      <vt:lpstr>Are we MAD? (making a difference)</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Playing is Learning</dc:title>
  <dc:creator>Dawn Aylward</dc:creator>
  <cp:lastModifiedBy>Dawn Aylward</cp:lastModifiedBy>
  <cp:revision>16</cp:revision>
  <dcterms:created xsi:type="dcterms:W3CDTF">2016-10-05T09:09:36Z</dcterms:created>
  <dcterms:modified xsi:type="dcterms:W3CDTF">2016-10-19T07:16:12Z</dcterms:modified>
</cp:coreProperties>
</file>